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3" r:id="rId5"/>
  </p:sldMasterIdLst>
  <p:notesMasterIdLst>
    <p:notesMasterId r:id="rId46"/>
  </p:notesMasterIdLst>
  <p:handoutMasterIdLst>
    <p:handoutMasterId r:id="rId47"/>
  </p:handoutMasterIdLst>
  <p:sldIdLst>
    <p:sldId id="257" r:id="rId6"/>
    <p:sldId id="338" r:id="rId7"/>
    <p:sldId id="339" r:id="rId8"/>
    <p:sldId id="324" r:id="rId9"/>
    <p:sldId id="340" r:id="rId10"/>
    <p:sldId id="341" r:id="rId11"/>
    <p:sldId id="342" r:id="rId12"/>
    <p:sldId id="343" r:id="rId13"/>
    <p:sldId id="344" r:id="rId14"/>
    <p:sldId id="345" r:id="rId15"/>
    <p:sldId id="346" r:id="rId16"/>
    <p:sldId id="347" r:id="rId17"/>
    <p:sldId id="348" r:id="rId18"/>
    <p:sldId id="349" r:id="rId19"/>
    <p:sldId id="350" r:id="rId20"/>
    <p:sldId id="352" r:id="rId21"/>
    <p:sldId id="354" r:id="rId22"/>
    <p:sldId id="355"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2" r:id="rId39"/>
    <p:sldId id="371" r:id="rId40"/>
    <p:sldId id="373" r:id="rId41"/>
    <p:sldId id="374" r:id="rId42"/>
    <p:sldId id="375" r:id="rId43"/>
    <p:sldId id="376" r:id="rId44"/>
    <p:sldId id="377" r:id="rId45"/>
  </p:sldIdLst>
  <p:sldSz cx="12192000" cy="6858000"/>
  <p:notesSz cx="6858000" cy="116205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letusosa" id="{B3E019E4-7172-B24B-BEC5-8F3A464863B8}">
          <p14:sldIdLst>
            <p14:sldId id="257"/>
            <p14:sldId id="338"/>
            <p14:sldId id="339"/>
            <p14:sldId id="324"/>
            <p14:sldId id="340"/>
            <p14:sldId id="341"/>
            <p14:sldId id="342"/>
            <p14:sldId id="343"/>
            <p14:sldId id="344"/>
            <p14:sldId id="345"/>
            <p14:sldId id="346"/>
            <p14:sldId id="347"/>
            <p14:sldId id="348"/>
            <p14:sldId id="349"/>
            <p14:sldId id="350"/>
            <p14:sldId id="352"/>
            <p14:sldId id="354"/>
            <p14:sldId id="355"/>
            <p14:sldId id="356"/>
            <p14:sldId id="357"/>
            <p14:sldId id="358"/>
            <p14:sldId id="359"/>
            <p14:sldId id="360"/>
            <p14:sldId id="361"/>
            <p14:sldId id="362"/>
            <p14:sldId id="363"/>
            <p14:sldId id="364"/>
            <p14:sldId id="365"/>
            <p14:sldId id="366"/>
            <p14:sldId id="367"/>
            <p14:sldId id="368"/>
            <p14:sldId id="369"/>
            <p14:sldId id="370"/>
            <p14:sldId id="372"/>
            <p14:sldId id="371"/>
            <p14:sldId id="373"/>
            <p14:sldId id="374"/>
            <p14:sldId id="375"/>
            <p14:sldId id="376"/>
            <p14:sldId id="3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68016" autoAdjust="0"/>
  </p:normalViewPr>
  <p:slideViewPr>
    <p:cSldViewPr snapToGrid="0">
      <p:cViewPr>
        <p:scale>
          <a:sx n="67" d="100"/>
          <a:sy n="67" d="100"/>
        </p:scale>
        <p:origin x="516" y="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a:extLst>
              <a:ext uri="{FF2B5EF4-FFF2-40B4-BE49-F238E27FC236}">
                <a16:creationId xmlns:a16="http://schemas.microsoft.com/office/drawing/2014/main" id="{B339BF2D-6ADD-6642-BD8F-9AA139A16830}"/>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a:extLst>
              <a:ext uri="{FF2B5EF4-FFF2-40B4-BE49-F238E27FC236}">
                <a16:creationId xmlns:a16="http://schemas.microsoft.com/office/drawing/2014/main" id="{9546765A-AC34-E441-A243-1240FB59F33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FE63E84-7AF4-FD4D-AF19-0549193D11AF}" type="datetimeFigureOut">
              <a:rPr lang="fi-FI" smtClean="0"/>
              <a:t>17.1.2023</a:t>
            </a:fld>
            <a:endParaRPr lang="fi-FI"/>
          </a:p>
        </p:txBody>
      </p:sp>
      <p:sp>
        <p:nvSpPr>
          <p:cNvPr id="4" name="Alatunnisteen paikkamerkki 3">
            <a:extLst>
              <a:ext uri="{FF2B5EF4-FFF2-40B4-BE49-F238E27FC236}">
                <a16:creationId xmlns:a16="http://schemas.microsoft.com/office/drawing/2014/main" id="{3C5E6EAD-45AF-2A46-A091-CF1592AA5E03}"/>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a:extLst>
              <a:ext uri="{FF2B5EF4-FFF2-40B4-BE49-F238E27FC236}">
                <a16:creationId xmlns:a16="http://schemas.microsoft.com/office/drawing/2014/main" id="{79A4E491-751F-4944-905D-8964AF7F5E5A}"/>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D0235E7-FC2C-B446-B105-9AECB7EC0BD9}" type="slidenum">
              <a:rPr lang="fi-FI" smtClean="0"/>
              <a:t>‹#›</a:t>
            </a:fld>
            <a:endParaRPr lang="fi-FI"/>
          </a:p>
        </p:txBody>
      </p:sp>
    </p:spTree>
    <p:extLst>
      <p:ext uri="{BB962C8B-B14F-4D97-AF65-F5344CB8AC3E}">
        <p14:creationId xmlns:p14="http://schemas.microsoft.com/office/powerpoint/2010/main" val="245444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179046F-E8EB-0C47-86C7-1FD69868CBF9}" type="datetimeFigureOut">
              <a:rPr lang="fi-FI" smtClean="0"/>
              <a:t>16.1.2023</a:t>
            </a:fld>
            <a:endParaRPr lang="fi-FI"/>
          </a:p>
        </p:txBody>
      </p:sp>
      <p:sp>
        <p:nvSpPr>
          <p:cNvPr id="4" name="Dian kuvan paikkamerkki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0344212-3F84-8F44-8983-D695A965B2A8}" type="slidenum">
              <a:rPr lang="fi-FI" smtClean="0"/>
              <a:t>‹#›</a:t>
            </a:fld>
            <a:endParaRPr lang="fi-FI"/>
          </a:p>
        </p:txBody>
      </p:sp>
    </p:spTree>
    <p:extLst>
      <p:ext uri="{BB962C8B-B14F-4D97-AF65-F5344CB8AC3E}">
        <p14:creationId xmlns:p14="http://schemas.microsoft.com/office/powerpoint/2010/main" val="114687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operating system controls the hardware and coordinates its use among the various application programs for the various users.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An operating system is similar to a government. Like a government, it performs no useful function by itself.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It simply provides an </a:t>
            </a:r>
            <a:r>
              <a:rPr lang="en-US" sz="1800" b="1" i="1" u="none" strike="noStrike" baseline="0" dirty="0">
                <a:solidFill>
                  <a:srgbClr val="231F20"/>
                </a:solidFill>
                <a:latin typeface="Palatino-BoldItalic"/>
              </a:rPr>
              <a:t>environment </a:t>
            </a:r>
            <a:r>
              <a:rPr lang="en-US" sz="1800" b="0" i="0" u="none" strike="noStrike" baseline="0" dirty="0">
                <a:solidFill>
                  <a:srgbClr val="231F20"/>
                </a:solidFill>
                <a:latin typeface="Palatino-Roman"/>
              </a:rPr>
              <a:t>within which other programs can do useful work.</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6</a:t>
            </a:fld>
            <a:endParaRPr lang="fi-FI"/>
          </a:p>
        </p:txBody>
      </p:sp>
    </p:spTree>
    <p:extLst>
      <p:ext uri="{BB962C8B-B14F-4D97-AF65-F5344CB8AC3E}">
        <p14:creationId xmlns:p14="http://schemas.microsoft.com/office/powerpoint/2010/main" val="359848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0" i="0" dirty="0">
                <a:solidFill>
                  <a:srgbClr val="000000"/>
                </a:solidFill>
                <a:effectLst/>
                <a:latin typeface="Linux Libertine"/>
              </a:rPr>
              <a:t>Wisconsin </a:t>
            </a:r>
            <a:r>
              <a:rPr lang="fi-FI" b="0" i="0" dirty="0" err="1">
                <a:solidFill>
                  <a:srgbClr val="000000"/>
                </a:solidFill>
                <a:effectLst/>
                <a:latin typeface="Linux Libertine"/>
              </a:rPr>
              <a:t>Integrally</a:t>
            </a:r>
            <a:r>
              <a:rPr lang="fi-FI" b="0" i="0" dirty="0">
                <a:solidFill>
                  <a:srgbClr val="000000"/>
                </a:solidFill>
                <a:effectLst/>
                <a:latin typeface="Linux Libertine"/>
              </a:rPr>
              <a:t> </a:t>
            </a:r>
            <a:r>
              <a:rPr lang="fi-FI" b="0" i="0" dirty="0" err="1">
                <a:solidFill>
                  <a:srgbClr val="000000"/>
                </a:solidFill>
                <a:effectLst/>
                <a:latin typeface="Linux Libertine"/>
              </a:rPr>
              <a:t>Synchronized</a:t>
            </a:r>
            <a:r>
              <a:rPr lang="fi-FI" b="0" i="0" dirty="0">
                <a:solidFill>
                  <a:srgbClr val="000000"/>
                </a:solidFill>
                <a:effectLst/>
                <a:latin typeface="Linux Libertine"/>
              </a:rPr>
              <a:t> Computer</a:t>
            </a:r>
          </a:p>
          <a:p>
            <a:r>
              <a:rPr lang="en-US" dirty="0"/>
              <a:t>1954</a:t>
            </a:r>
          </a:p>
        </p:txBody>
      </p:sp>
      <p:sp>
        <p:nvSpPr>
          <p:cNvPr id="4" name="Slide Number Placeholder 3"/>
          <p:cNvSpPr>
            <a:spLocks noGrp="1"/>
          </p:cNvSpPr>
          <p:nvPr>
            <p:ph type="sldNum" sz="quarter" idx="5"/>
          </p:nvPr>
        </p:nvSpPr>
        <p:spPr/>
        <p:txBody>
          <a:bodyPr/>
          <a:lstStyle/>
          <a:p>
            <a:fld id="{40344212-3F84-8F44-8983-D695A965B2A8}" type="slidenum">
              <a:rPr lang="fi-FI" smtClean="0"/>
              <a:t>7</a:t>
            </a:fld>
            <a:endParaRPr lang="fi-FI"/>
          </a:p>
        </p:txBody>
      </p:sp>
    </p:spTree>
    <p:extLst>
      <p:ext uri="{BB962C8B-B14F-4D97-AF65-F5344CB8AC3E}">
        <p14:creationId xmlns:p14="http://schemas.microsoft.com/office/powerpoint/2010/main" val="42363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00AEF0"/>
                </a:solidFill>
                <a:latin typeface="Palatino-Bold"/>
              </a:rPr>
              <a:t>system programs</a:t>
            </a:r>
            <a:r>
              <a:rPr lang="en-US" sz="1800" b="0" i="0" u="none" strike="noStrike" baseline="0" dirty="0">
                <a:solidFill>
                  <a:srgbClr val="231F20"/>
                </a:solidFill>
                <a:latin typeface="Palatino-Roman"/>
              </a:rPr>
              <a:t>, which are associated with the operating system but are not necessarily part of the kernel, and application programs, which include all</a:t>
            </a:r>
          </a:p>
          <a:p>
            <a:pPr algn="l"/>
            <a:r>
              <a:rPr lang="en-US" sz="1800" b="0" i="0" u="none" strike="noStrike" baseline="0" dirty="0">
                <a:solidFill>
                  <a:srgbClr val="231F20"/>
                </a:solidFill>
                <a:latin typeface="Palatino-Roman"/>
              </a:rPr>
              <a:t>programs not associated with the operation of the system.)</a:t>
            </a:r>
          </a:p>
          <a:p>
            <a:pPr algn="l"/>
            <a:endParaRPr lang="en-US" sz="1800" b="0" i="0" u="none" strike="noStrike" baseline="0" dirty="0">
              <a:solidFill>
                <a:srgbClr val="231F20"/>
              </a:solidFill>
              <a:latin typeface="Palatino-Roman"/>
            </a:endParaRPr>
          </a:p>
          <a:p>
            <a:pPr algn="l"/>
            <a:r>
              <a:rPr lang="en-US" sz="1800" b="1" i="0" u="none" strike="noStrike" baseline="0" dirty="0">
                <a:solidFill>
                  <a:srgbClr val="00AEF0"/>
                </a:solidFill>
                <a:latin typeface="Palatino-Bold"/>
              </a:rPr>
              <a:t>middleware</a:t>
            </a:r>
            <a:r>
              <a:rPr lang="en-US" sz="1800" b="0" i="0" u="none" strike="noStrike" baseline="0" dirty="0">
                <a:solidFill>
                  <a:srgbClr val="231F20"/>
                </a:solidFill>
                <a:latin typeface="Palatino-Roman"/>
              </a:rPr>
              <a:t>—a set of software frameworks that provide additional services to application developers.</a:t>
            </a:r>
          </a:p>
          <a:p>
            <a:pPr algn="l"/>
            <a:endParaRPr lang="en-US" dirty="0"/>
          </a:p>
          <a:p>
            <a:pPr algn="l"/>
            <a:r>
              <a:rPr lang="en-US" sz="1800" b="0" i="0" u="none" strike="noStrike" baseline="0" dirty="0">
                <a:solidFill>
                  <a:srgbClr val="231F20"/>
                </a:solidFill>
                <a:latin typeface="Palatino-Roman"/>
              </a:rPr>
              <a:t>A modern general-purpose computer system consists of one or more CPUs and a number of device controllers connected through a common bus that</a:t>
            </a:r>
          </a:p>
          <a:p>
            <a:pPr algn="l"/>
            <a:r>
              <a:rPr lang="en-US" sz="1800" b="0" i="0" u="none" strike="noStrike" baseline="0" dirty="0">
                <a:solidFill>
                  <a:srgbClr val="231F20"/>
                </a:solidFill>
                <a:latin typeface="Palatino-Roman"/>
              </a:rPr>
              <a:t>provides access to shared memory (Figure 1.2). Each device controller is in charge of a specific type of device (for example, disk drives, audio devices,</a:t>
            </a:r>
          </a:p>
          <a:p>
            <a:pPr algn="l"/>
            <a:r>
              <a:rPr lang="en-US" sz="1800" b="0" i="0" u="none" strike="noStrike" baseline="0" dirty="0">
                <a:solidFill>
                  <a:srgbClr val="231F20"/>
                </a:solidFill>
                <a:latin typeface="Palatino-Roman"/>
              </a:rPr>
              <a:t>or video displays). The CPU and the device controllers can execute in parallel, competing for memory cycles. To ensure orderly access to the shared memory,</a:t>
            </a:r>
          </a:p>
          <a:p>
            <a:pPr algn="l"/>
            <a:r>
              <a:rPr lang="en-US" sz="1800" b="0" i="0" u="none" strike="noStrike" baseline="0" dirty="0">
                <a:solidFill>
                  <a:srgbClr val="231F20"/>
                </a:solidFill>
                <a:latin typeface="Palatino-Roman"/>
              </a:rPr>
              <a:t>a memory controller synchronizes access to the memory.</a:t>
            </a:r>
          </a:p>
          <a:p>
            <a:pPr algn="l"/>
            <a:r>
              <a:rPr lang="en-US" sz="1800" b="0" i="0" u="none" strike="noStrike" baseline="0" dirty="0">
                <a:solidFill>
                  <a:srgbClr val="231F20"/>
                </a:solidFill>
                <a:latin typeface="Palatino-Roman"/>
              </a:rPr>
              <a:t>For a computer to start running—for instance, when it is powered up or</a:t>
            </a:r>
          </a:p>
          <a:p>
            <a:pPr algn="l"/>
            <a:r>
              <a:rPr lang="en-US" sz="1800" b="0" i="0" u="none" strike="noStrike" baseline="0" dirty="0">
                <a:solidFill>
                  <a:srgbClr val="231F20"/>
                </a:solidFill>
                <a:latin typeface="Palatino-Roman"/>
              </a:rPr>
              <a:t>rebooted—it needs to have an initial program to run. This initial program,</a:t>
            </a:r>
          </a:p>
          <a:p>
            <a:pPr algn="l"/>
            <a:r>
              <a:rPr lang="en-US" sz="1800" b="0" i="0" u="none" strike="noStrike" baseline="0" dirty="0">
                <a:solidFill>
                  <a:srgbClr val="231F20"/>
                </a:solidFill>
                <a:latin typeface="Palatino-Roman"/>
              </a:rPr>
              <a:t>or </a:t>
            </a:r>
            <a:r>
              <a:rPr lang="en-US" sz="1800" b="1" i="0" u="none" strike="noStrike" baseline="0" dirty="0">
                <a:solidFill>
                  <a:srgbClr val="00AEF0"/>
                </a:solidFill>
                <a:latin typeface="Palatino-Bold"/>
              </a:rPr>
              <a:t>bootstrap program</a:t>
            </a:r>
            <a:r>
              <a:rPr lang="en-US" sz="1800" b="0" i="0" u="none" strike="noStrike" baseline="0" dirty="0">
                <a:solidFill>
                  <a:srgbClr val="231F20"/>
                </a:solidFill>
                <a:latin typeface="Palatino-Roman"/>
              </a:rPr>
              <a:t>, tends to be simple. Typically, it is stored within</a:t>
            </a:r>
          </a:p>
          <a:p>
            <a:pPr algn="l"/>
            <a:r>
              <a:rPr lang="en-US" sz="1800" b="0" i="0" u="none" strike="noStrike" baseline="0" dirty="0">
                <a:solidFill>
                  <a:srgbClr val="231F20"/>
                </a:solidFill>
                <a:latin typeface="Palatino-Roman"/>
              </a:rPr>
              <a:t>the computer hardware in read-only memory (</a:t>
            </a:r>
            <a:r>
              <a:rPr lang="en-US" sz="1800" b="1" i="0" u="none" strike="noStrike" baseline="0" dirty="0">
                <a:solidFill>
                  <a:srgbClr val="00AEF0"/>
                </a:solidFill>
                <a:latin typeface="Palatino-Bold"/>
              </a:rPr>
              <a:t>ROM</a:t>
            </a:r>
            <a:r>
              <a:rPr lang="en-US" sz="1800" b="0" i="0" u="none" strike="noStrike" baseline="0" dirty="0">
                <a:solidFill>
                  <a:srgbClr val="231F20"/>
                </a:solidFill>
                <a:latin typeface="Palatino-Roman"/>
              </a:rPr>
              <a:t>) or electrically erasable</a:t>
            </a:r>
          </a:p>
          <a:p>
            <a:pPr algn="l"/>
            <a:r>
              <a:rPr lang="en-US" sz="1800" b="0" i="0" u="none" strike="noStrike" baseline="0" dirty="0">
                <a:solidFill>
                  <a:srgbClr val="231F20"/>
                </a:solidFill>
                <a:latin typeface="Palatino-Roman"/>
              </a:rPr>
              <a:t>programmable read-only memory (</a:t>
            </a:r>
            <a:r>
              <a:rPr lang="en-US" sz="1800" b="1" i="0" u="none" strike="noStrike" baseline="0" dirty="0">
                <a:solidFill>
                  <a:srgbClr val="00AEF0"/>
                </a:solidFill>
                <a:latin typeface="Palatino-Bold"/>
              </a:rPr>
              <a:t>EEPROM</a:t>
            </a:r>
            <a:r>
              <a:rPr lang="en-US" sz="1800" b="0" i="0" u="none" strike="noStrike" baseline="0" dirty="0">
                <a:solidFill>
                  <a:srgbClr val="231F20"/>
                </a:solidFill>
                <a:latin typeface="Palatino-Roman"/>
              </a:rPr>
              <a:t>), known by the general term</a:t>
            </a:r>
          </a:p>
          <a:p>
            <a:pPr algn="l"/>
            <a:r>
              <a:rPr lang="en-US" sz="1800" b="1" i="0" u="none" strike="noStrike" baseline="0" dirty="0">
                <a:solidFill>
                  <a:srgbClr val="00AEF0"/>
                </a:solidFill>
                <a:latin typeface="Palatino-Bold"/>
              </a:rPr>
              <a:t>firmware</a:t>
            </a:r>
            <a:r>
              <a:rPr lang="en-US" sz="1800" b="0" i="0" u="none" strike="noStrike" baseline="0" dirty="0">
                <a:solidFill>
                  <a:srgbClr val="231F20"/>
                </a:solidFill>
                <a:latin typeface="Palatino-Roman"/>
              </a:rPr>
              <a:t>. It initializes all aspects of the system, from CPU registers to device</a:t>
            </a:r>
          </a:p>
          <a:p>
            <a:pPr algn="l"/>
            <a:r>
              <a:rPr lang="en-US" sz="1800" b="0" i="0" u="none" strike="noStrike" baseline="0" dirty="0">
                <a:solidFill>
                  <a:srgbClr val="231F20"/>
                </a:solidFill>
                <a:latin typeface="Palatino-Roman"/>
              </a:rPr>
              <a:t>controllers </a:t>
            </a:r>
            <a:r>
              <a:rPr lang="en-US" sz="1800" b="0" i="0" u="none" strike="noStrike" baseline="0" dirty="0" err="1">
                <a:solidFill>
                  <a:srgbClr val="231F20"/>
                </a:solidFill>
                <a:latin typeface="Palatino-Roman"/>
              </a:rPr>
              <a:t>tomemorycontents</a:t>
            </a:r>
            <a:r>
              <a:rPr lang="en-US" sz="1800" b="0" i="0" u="none" strike="noStrike" baseline="0" dirty="0">
                <a:solidFill>
                  <a:srgbClr val="231F20"/>
                </a:solidFill>
                <a:latin typeface="Palatino-Roman"/>
              </a:rPr>
              <a:t>. The bootstrap program </a:t>
            </a:r>
            <a:r>
              <a:rPr lang="en-US" sz="1800" b="0" i="0" u="none" strike="noStrike" baseline="0" dirty="0" err="1">
                <a:solidFill>
                  <a:srgbClr val="231F20"/>
                </a:solidFill>
                <a:latin typeface="Palatino-Roman"/>
              </a:rPr>
              <a:t>mustknowhowto</a:t>
            </a:r>
            <a:r>
              <a:rPr lang="en-US" sz="1800" b="0" i="0" u="none" strike="noStrike" baseline="0" dirty="0">
                <a:solidFill>
                  <a:srgbClr val="231F20"/>
                </a:solidFill>
                <a:latin typeface="Palatino-Roman"/>
              </a:rPr>
              <a:t> load</a:t>
            </a:r>
          </a:p>
          <a:p>
            <a:pPr algn="l"/>
            <a:r>
              <a:rPr lang="en-US" sz="1800" b="0" i="0" u="none" strike="noStrike" baseline="0" dirty="0">
                <a:solidFill>
                  <a:srgbClr val="231F20"/>
                </a:solidFill>
                <a:latin typeface="Palatino-Roman"/>
              </a:rPr>
              <a:t>the operating system and how to start executing that system.</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10</a:t>
            </a:fld>
            <a:endParaRPr lang="fi-FI"/>
          </a:p>
        </p:txBody>
      </p:sp>
    </p:spTree>
    <p:extLst>
      <p:ext uri="{BB962C8B-B14F-4D97-AF65-F5344CB8AC3E}">
        <p14:creationId xmlns:p14="http://schemas.microsoft.com/office/powerpoint/2010/main" val="171221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general-purpose computer system consists of one or more CPUs and a number of device controllers connected through a common bus that</a:t>
            </a:r>
          </a:p>
          <a:p>
            <a:r>
              <a:rPr lang="en-US" dirty="0"/>
              <a:t>provides access to shared memory</a:t>
            </a:r>
          </a:p>
          <a:p>
            <a:endParaRPr lang="en-US" dirty="0"/>
          </a:p>
          <a:p>
            <a:r>
              <a:rPr lang="en-US" dirty="0"/>
              <a:t>Each device controller is in charge of a specific type of device (for example, disk drives, audio devices, or video displays). The CPU and the device controllers can execute in parallel, competing for memory cycles. To ensure orderly access to the shared memory, a memory controller synchronizes access to the memory. Each device controller is in charge of a specific type of device (for example, disk drives, audio devices, or video displays). The CPU and the device controllers can execute in parallel, competing for memory cycles. To ensure orderly access to the shared memory, a memory controller synchronizes access to the memory.</a:t>
            </a:r>
          </a:p>
          <a:p>
            <a:endParaRPr lang="en-US" dirty="0"/>
          </a:p>
          <a:p>
            <a:endParaRPr lang="en-US" dirty="0"/>
          </a:p>
          <a:p>
            <a:r>
              <a:rPr lang="en-US" dirty="0"/>
              <a:t>For a computer to start running—for instance, when it is powered up or rebooted—it needs to have an initial program to run. This initial program,</a:t>
            </a:r>
          </a:p>
          <a:p>
            <a:r>
              <a:rPr lang="en-US" dirty="0"/>
              <a:t>or bootstrap program, tends to be simple. Typically, it is stored within the computer hardware in read-only memory (ROM) or electrically erasable</a:t>
            </a:r>
          </a:p>
          <a:p>
            <a:r>
              <a:rPr lang="en-US" dirty="0"/>
              <a:t>programmable read-only memory (EEPROM), known by the general term firmware. It initializes all aspects of the system, from CPU registers to device</a:t>
            </a:r>
          </a:p>
          <a:p>
            <a:r>
              <a:rPr lang="en-US" dirty="0"/>
              <a:t>controllers to memory content. The bootstrap program must know how to load the operating system and how to start executing that system.</a:t>
            </a:r>
          </a:p>
          <a:p>
            <a:endParaRPr lang="en-US" dirty="0"/>
          </a:p>
          <a:p>
            <a:r>
              <a:rPr lang="en-US" dirty="0"/>
              <a:t>Bootstrap program needs to know where the kernel program of the OS is located and should be loaded into the memory.</a:t>
            </a:r>
          </a:p>
          <a:p>
            <a:endParaRPr lang="en-US" dirty="0"/>
          </a:p>
          <a:p>
            <a:pPr algn="l"/>
            <a:r>
              <a:rPr lang="en-US" sz="1800" b="0" i="0" u="none" strike="noStrike" baseline="0" dirty="0">
                <a:solidFill>
                  <a:srgbClr val="231F20"/>
                </a:solidFill>
                <a:latin typeface="Palatino-Roman"/>
              </a:rPr>
              <a:t>Once the kernel is loaded and executing, it can start providing services to the system and its users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Once the kernel is loaded and executing, it can start providing services to</a:t>
            </a:r>
          </a:p>
          <a:p>
            <a:pPr algn="l"/>
            <a:r>
              <a:rPr lang="en-US" sz="1800" b="0" i="0" u="none" strike="noStrike" baseline="0" dirty="0">
                <a:solidFill>
                  <a:srgbClr val="231F20"/>
                </a:solidFill>
                <a:latin typeface="Palatino-Roman"/>
              </a:rPr>
              <a:t>the system and its users. Some services are provided outside of the kernel, by</a:t>
            </a:r>
          </a:p>
          <a:p>
            <a:pPr algn="l"/>
            <a:r>
              <a:rPr lang="en-US" sz="1800" b="0" i="0" u="none" strike="noStrike" baseline="0" dirty="0">
                <a:solidFill>
                  <a:srgbClr val="231F20"/>
                </a:solidFill>
                <a:latin typeface="Palatino-Roman"/>
              </a:rPr>
              <a:t>system programs that are loaded into memory at boot time to become </a:t>
            </a:r>
            <a:r>
              <a:rPr lang="en-US" sz="1800" b="1" i="0" u="none" strike="noStrike" baseline="0" dirty="0">
                <a:solidFill>
                  <a:srgbClr val="00AEF0"/>
                </a:solidFill>
                <a:latin typeface="Palatino-Bold"/>
              </a:rPr>
              <a:t>system</a:t>
            </a:r>
          </a:p>
          <a:p>
            <a:pPr algn="l"/>
            <a:r>
              <a:rPr lang="en-US" sz="1800" b="1" i="0" u="none" strike="noStrike" baseline="0" dirty="0">
                <a:solidFill>
                  <a:srgbClr val="00AEF0"/>
                </a:solidFill>
                <a:latin typeface="Palatino-Bold"/>
              </a:rPr>
              <a:t>processes</a:t>
            </a:r>
            <a:r>
              <a:rPr lang="en-US" sz="1800" b="0" i="0" u="none" strike="noStrike" baseline="0" dirty="0">
                <a:solidFill>
                  <a:srgbClr val="231F20"/>
                </a:solidFill>
                <a:latin typeface="Palatino-Roman"/>
              </a:rPr>
              <a:t>, or </a:t>
            </a:r>
            <a:r>
              <a:rPr lang="en-US" sz="1800" b="1" i="0" u="none" strike="noStrike" baseline="0" dirty="0">
                <a:solidFill>
                  <a:srgbClr val="00AEF0"/>
                </a:solidFill>
                <a:latin typeface="Palatino-Bold"/>
              </a:rPr>
              <a:t>system daemons </a:t>
            </a:r>
            <a:r>
              <a:rPr lang="en-US" sz="1800" b="0" i="0" u="none" strike="noStrike" baseline="0" dirty="0">
                <a:solidFill>
                  <a:srgbClr val="231F20"/>
                </a:solidFill>
                <a:latin typeface="Palatino-Roman"/>
              </a:rPr>
              <a:t>that run the entire time the kernel is running.</a:t>
            </a:r>
          </a:p>
          <a:p>
            <a:pPr algn="l"/>
            <a:r>
              <a:rPr lang="en-US" sz="1800" b="0" i="0" u="none" strike="noStrike" baseline="0" dirty="0">
                <a:solidFill>
                  <a:srgbClr val="231F20"/>
                </a:solidFill>
                <a:latin typeface="Palatino-Roman"/>
              </a:rPr>
              <a:t>On UNIX, the first system process is </a:t>
            </a:r>
            <a:r>
              <a:rPr lang="en-US" sz="1800" b="0" i="0" u="none" strike="noStrike" baseline="0" dirty="0">
                <a:solidFill>
                  <a:srgbClr val="231F20"/>
                </a:solidFill>
                <a:latin typeface="NimbusRomNo9L-Regu"/>
              </a:rPr>
              <a:t>“</a:t>
            </a:r>
            <a:r>
              <a:rPr lang="en-US" sz="1800" b="0" i="0" u="none" strike="noStrike" baseline="0" dirty="0" err="1">
                <a:solidFill>
                  <a:srgbClr val="231F20"/>
                </a:solidFill>
                <a:latin typeface="Palatino-Roman"/>
              </a:rPr>
              <a:t>init</a:t>
            </a:r>
            <a:r>
              <a:rPr lang="en-US" sz="1800" b="0" i="0" u="none" strike="noStrike" baseline="0" dirty="0">
                <a:solidFill>
                  <a:srgbClr val="231F20"/>
                </a:solidFill>
                <a:latin typeface="Palatino-Roman"/>
              </a:rPr>
              <a:t>,</a:t>
            </a:r>
            <a:r>
              <a:rPr lang="en-US" sz="1800" b="0" i="0" u="none" strike="noStrike" baseline="0" dirty="0">
                <a:solidFill>
                  <a:srgbClr val="231F20"/>
                </a:solidFill>
                <a:latin typeface="NimbusRomNo9L-Regu"/>
              </a:rPr>
              <a:t>” </a:t>
            </a:r>
            <a:r>
              <a:rPr lang="en-US" sz="1800" b="0" i="0" u="none" strike="noStrike" baseline="0" dirty="0">
                <a:solidFill>
                  <a:srgbClr val="231F20"/>
                </a:solidFill>
                <a:latin typeface="Palatino-Roman"/>
              </a:rPr>
              <a:t>and it starts many other daemons.</a:t>
            </a:r>
          </a:p>
          <a:p>
            <a:pPr algn="l"/>
            <a:r>
              <a:rPr lang="en-US" sz="1800" b="0" i="0" u="none" strike="noStrike" baseline="0" dirty="0">
                <a:solidFill>
                  <a:srgbClr val="231F20"/>
                </a:solidFill>
                <a:latin typeface="Palatino-Roman"/>
              </a:rPr>
              <a:t>Once this phase is complete, the system is fully booted, and the system waits</a:t>
            </a:r>
          </a:p>
          <a:p>
            <a:pPr algn="l"/>
            <a:r>
              <a:rPr lang="en-US" sz="1800" b="0" i="0" u="none" strike="noStrike" baseline="0" dirty="0">
                <a:solidFill>
                  <a:srgbClr val="231F20"/>
                </a:solidFill>
                <a:latin typeface="Palatino-Roman"/>
              </a:rPr>
              <a:t>for some event to occur.</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12</a:t>
            </a:fld>
            <a:endParaRPr lang="fi-FI"/>
          </a:p>
        </p:txBody>
      </p:sp>
    </p:spTree>
    <p:extLst>
      <p:ext uri="{BB962C8B-B14F-4D97-AF65-F5344CB8AC3E}">
        <p14:creationId xmlns:p14="http://schemas.microsoft.com/office/powerpoint/2010/main" val="252206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multiprogramming operating system is one that can execute multiple </a:t>
            </a:r>
            <a:r>
              <a:rPr lang="en-US" dirty="0" err="1"/>
              <a:t>programmes</a:t>
            </a:r>
            <a:r>
              <a:rPr lang="en-US" dirty="0"/>
              <a:t> simultaneously on a single processor. In an operating system with multiple </a:t>
            </a:r>
            <a:r>
              <a:rPr lang="en-US" dirty="0" err="1"/>
              <a:t>programmes</a:t>
            </a:r>
            <a:r>
              <a:rPr lang="en-US" dirty="0"/>
              <a:t>, other </a:t>
            </a:r>
            <a:r>
              <a:rPr lang="en-US" dirty="0" err="1"/>
              <a:t>programmes</a:t>
            </a:r>
            <a:r>
              <a:rPr lang="en-US" dirty="0"/>
              <a:t> use the CPU and other resources while one </a:t>
            </a:r>
            <a:r>
              <a:rPr lang="en-US" dirty="0" err="1"/>
              <a:t>programme</a:t>
            </a:r>
            <a:r>
              <a:rPr lang="en-US" dirty="0"/>
              <a:t> waits for an I/O transfer.</a:t>
            </a:r>
          </a:p>
          <a:p>
            <a:endParaRPr lang="en-US" dirty="0"/>
          </a:p>
          <a:p>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25</a:t>
            </a:fld>
            <a:endParaRPr lang="fi-FI"/>
          </a:p>
        </p:txBody>
      </p:sp>
    </p:spTree>
    <p:extLst>
      <p:ext uri="{BB962C8B-B14F-4D97-AF65-F5344CB8AC3E}">
        <p14:creationId xmlns:p14="http://schemas.microsoft.com/office/powerpoint/2010/main" val="374761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27</a:t>
            </a:fld>
            <a:endParaRPr lang="fi-FI"/>
          </a:p>
        </p:txBody>
      </p:sp>
    </p:spTree>
    <p:extLst>
      <p:ext uri="{BB962C8B-B14F-4D97-AF65-F5344CB8AC3E}">
        <p14:creationId xmlns:p14="http://schemas.microsoft.com/office/powerpoint/2010/main" val="2285053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two separate modes of operation: user mode and kernel mode (also called supervisor mode, system mode, or privileged mode). </a:t>
            </a:r>
          </a:p>
          <a:p>
            <a:endParaRPr lang="en-US" dirty="0"/>
          </a:p>
          <a:p>
            <a:r>
              <a:rPr lang="en-US" dirty="0"/>
              <a:t>A bit, called the mode bit, is added to the hardware of the computer to indicate the current mode: kernel (0) or user (1).</a:t>
            </a:r>
          </a:p>
          <a:p>
            <a:endParaRPr lang="en-US" dirty="0"/>
          </a:p>
          <a:p>
            <a:r>
              <a:rPr lang="en-US" dirty="0"/>
              <a:t>With the mode bit, we can distinguish between a task that is executed on behalf of the operating system and one that is executed on behalf of the user.</a:t>
            </a:r>
          </a:p>
          <a:p>
            <a:endParaRPr lang="en-US" dirty="0"/>
          </a:p>
          <a:p>
            <a:r>
              <a:rPr lang="en-US" dirty="0"/>
              <a:t>At system boot time, the hardware starts in kernel mode. The operating system is then loaded and starts user applications in user mode. Whenever a</a:t>
            </a:r>
          </a:p>
          <a:p>
            <a:r>
              <a:rPr lang="en-US" dirty="0"/>
              <a:t>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endParaRPr lang="en-US" dirty="0"/>
          </a:p>
          <a:p>
            <a:pPr algn="l"/>
            <a:r>
              <a:rPr lang="en-US" sz="1800" b="0" i="0" u="none" strike="noStrike" baseline="0" dirty="0">
                <a:solidFill>
                  <a:srgbClr val="231F20"/>
                </a:solidFill>
                <a:latin typeface="Palatino-Roman"/>
              </a:rPr>
              <a:t>The dual mode of operation provides us with the means for protecting the operating system from errant users—and errant users from one another.</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hardware allows privileged instructions to be executed only in kernel mode. If an attempt is made to execute a privileged instruction in user mode, the hardware does not execute the instruction but rather treats it as illegal and traps it to the operating system.</a:t>
            </a: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28</a:t>
            </a:fld>
            <a:endParaRPr lang="fi-FI"/>
          </a:p>
        </p:txBody>
      </p:sp>
    </p:spTree>
    <p:extLst>
      <p:ext uri="{BB962C8B-B14F-4D97-AF65-F5344CB8AC3E}">
        <p14:creationId xmlns:p14="http://schemas.microsoft.com/office/powerpoint/2010/main" val="204308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dual mode of operation provides us with the means for protecting the</a:t>
            </a:r>
          </a:p>
          <a:p>
            <a:r>
              <a:rPr lang="en-US" dirty="0"/>
              <a:t>operating system from errant users—and errant users from one another</a:t>
            </a:r>
          </a:p>
        </p:txBody>
      </p:sp>
      <p:sp>
        <p:nvSpPr>
          <p:cNvPr id="4" name="Slide Number Placeholder 3"/>
          <p:cNvSpPr>
            <a:spLocks noGrp="1"/>
          </p:cNvSpPr>
          <p:nvPr>
            <p:ph type="sldNum" sz="quarter" idx="5"/>
          </p:nvPr>
        </p:nvSpPr>
        <p:spPr/>
        <p:txBody>
          <a:bodyPr/>
          <a:lstStyle/>
          <a:p>
            <a:fld id="{40344212-3F84-8F44-8983-D695A965B2A8}" type="slidenum">
              <a:rPr lang="fi-FI" smtClean="0"/>
              <a:t>29</a:t>
            </a:fld>
            <a:endParaRPr lang="fi-FI"/>
          </a:p>
        </p:txBody>
      </p:sp>
    </p:spTree>
    <p:extLst>
      <p:ext uri="{BB962C8B-B14F-4D97-AF65-F5344CB8AC3E}">
        <p14:creationId xmlns:p14="http://schemas.microsoft.com/office/powerpoint/2010/main" val="975378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hyperlink" Target="https://youtu.be/PpFawdT8CDE"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Always the first slide">
    <p:spTree>
      <p:nvGrpSpPr>
        <p:cNvPr id="1" name=""/>
        <p:cNvGrpSpPr/>
        <p:nvPr/>
      </p:nvGrpSpPr>
      <p:grpSpPr>
        <a:xfrm>
          <a:off x="0" y="0"/>
          <a:ext cx="0" cy="0"/>
          <a:chOff x="0" y="0"/>
          <a:chExt cx="0" cy="0"/>
        </a:xfrm>
      </p:grpSpPr>
      <p:pic>
        <p:nvPicPr>
          <p:cNvPr id="3" name="Kuva 2" descr="Kuva, joka sisältää kohteen kasvi, lehti, saniainen, vihreä&#10;&#10;Kuvaus luotu automaattisesti">
            <a:extLst>
              <a:ext uri="{FF2B5EF4-FFF2-40B4-BE49-F238E27FC236}">
                <a16:creationId xmlns:a16="http://schemas.microsoft.com/office/drawing/2014/main" id="{EE478EF1-487A-BA45-8AA0-A72000AF3478}"/>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64302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trategy - 4. Vide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3343D-5185-4D45-A3D6-9E3C95A14E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Kolmio 2">
            <a:hlinkClick r:id="rId4"/>
            <a:extLst>
              <a:ext uri="{FF2B5EF4-FFF2-40B4-BE49-F238E27FC236}">
                <a16:creationId xmlns:a16="http://schemas.microsoft.com/office/drawing/2014/main" id="{3989AE8B-8D6C-7141-AD79-D8464E456E22}"/>
              </a:ext>
            </a:extLst>
          </p:cNvPr>
          <p:cNvSpPr/>
          <p:nvPr userDrawn="1"/>
        </p:nvSpPr>
        <p:spPr>
          <a:xfrm rot="5400000">
            <a:off x="5737609" y="2612575"/>
            <a:ext cx="1077599" cy="1117794"/>
          </a:xfrm>
          <a:prstGeom prst="triangle">
            <a:avLst/>
          </a:prstGeom>
          <a:solidFill>
            <a:schemeClr val="accent1">
              <a:alpha val="0"/>
            </a:schemeClr>
          </a:solidFill>
          <a:ln w="603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Triangle 5">
            <a:hlinkClick r:id="rId4"/>
            <a:extLst>
              <a:ext uri="{FF2B5EF4-FFF2-40B4-BE49-F238E27FC236}">
                <a16:creationId xmlns:a16="http://schemas.microsoft.com/office/drawing/2014/main" id="{1B943E4B-4580-644A-928E-75FDE84E85A5}"/>
              </a:ext>
            </a:extLst>
          </p:cNvPr>
          <p:cNvSpPr/>
          <p:nvPr userDrawn="1"/>
        </p:nvSpPr>
        <p:spPr>
          <a:xfrm rot="5400000">
            <a:off x="5751979" y="2605368"/>
            <a:ext cx="1092573" cy="114636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62623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nd of the Curious">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02241" y="2639367"/>
            <a:ext cx="4899026" cy="2533946"/>
          </a:xfrm>
          <a:prstGeom prst="rect">
            <a:avLst/>
          </a:prstGeom>
          <a:noFill/>
        </p:spPr>
        <p:txBody>
          <a:bodyPr wrap="square" lIns="0" tIns="0" rtlCol="0">
            <a:noAutofit/>
          </a:bodyPr>
          <a:lstStyle/>
          <a:p>
            <a:r>
              <a:rPr lang="fi-FI" sz="1500" baseline="0" dirty="0" err="1"/>
              <a:t>The</a:t>
            </a:r>
            <a:r>
              <a:rPr lang="fi-FI" sz="1500" baseline="0" dirty="0"/>
              <a:t> LUT </a:t>
            </a:r>
            <a:r>
              <a:rPr lang="fi-FI" sz="1500" baseline="0" dirty="0" err="1"/>
              <a:t>community</a:t>
            </a:r>
            <a:r>
              <a:rPr lang="fi-FI" sz="1500" baseline="0" dirty="0"/>
              <a:t> </a:t>
            </a:r>
            <a:r>
              <a:rPr lang="fi-FI" sz="1500" baseline="0" dirty="0" err="1"/>
              <a:t>shares</a:t>
            </a:r>
            <a:r>
              <a:rPr lang="fi-FI" sz="1500" baseline="0" dirty="0"/>
              <a:t> a </a:t>
            </a:r>
            <a:r>
              <a:rPr lang="fi-FI" sz="1500" baseline="0" dirty="0" err="1"/>
              <a:t>certain</a:t>
            </a:r>
            <a:r>
              <a:rPr lang="fi-FI" sz="1500" baseline="0" dirty="0"/>
              <a:t> </a:t>
            </a:r>
            <a:r>
              <a:rPr lang="fi-FI" sz="1500" baseline="0" dirty="0" err="1"/>
              <a:t>attitude</a:t>
            </a:r>
            <a:r>
              <a:rPr lang="fi-FI" sz="1500" baseline="0" dirty="0"/>
              <a:t> and </a:t>
            </a:r>
            <a:r>
              <a:rPr lang="fi-FI" sz="1500" baseline="0" dirty="0" err="1"/>
              <a:t>state</a:t>
            </a:r>
            <a:r>
              <a:rPr lang="fi-FI" sz="1500" baseline="0" dirty="0"/>
              <a:t> of </a:t>
            </a:r>
            <a:r>
              <a:rPr lang="fi-FI" sz="1500" baseline="0" dirty="0" err="1"/>
              <a:t>mind</a:t>
            </a:r>
            <a:r>
              <a:rPr lang="fi-FI" sz="1500" baseline="0" dirty="0"/>
              <a:t>. </a:t>
            </a:r>
            <a:r>
              <a:rPr lang="fi-FI" sz="1500" baseline="0" dirty="0" err="1"/>
              <a:t>We</a:t>
            </a:r>
            <a:r>
              <a:rPr lang="fi-FI" sz="1500" baseline="0" dirty="0"/>
              <a:t> </a:t>
            </a:r>
            <a:r>
              <a:rPr lang="fi-FI" sz="1500" baseline="0" dirty="0" err="1"/>
              <a:t>do</a:t>
            </a:r>
            <a:r>
              <a:rPr lang="fi-FI" sz="1500" baseline="0" dirty="0"/>
              <a:t> </a:t>
            </a:r>
            <a:r>
              <a:rPr lang="fi-FI" sz="1500" baseline="0" dirty="0" err="1"/>
              <a:t>things</a:t>
            </a:r>
            <a:r>
              <a:rPr lang="fi-FI" sz="1500" baseline="0" dirty="0"/>
              <a:t> </a:t>
            </a:r>
            <a:r>
              <a:rPr lang="fi-FI" sz="1500" baseline="0" dirty="0" err="1"/>
              <a:t>differently</a:t>
            </a:r>
            <a:r>
              <a:rPr lang="fi-FI" sz="1500" baseline="0" dirty="0"/>
              <a:t>. </a:t>
            </a:r>
            <a:r>
              <a:rPr lang="fi-FI" sz="1500" baseline="0" dirty="0" err="1"/>
              <a:t>We</a:t>
            </a:r>
            <a:r>
              <a:rPr lang="fi-FI" sz="1500" baseline="0" dirty="0"/>
              <a:t> look at </a:t>
            </a:r>
            <a:r>
              <a:rPr lang="fi-FI" sz="1500" baseline="0" dirty="0" err="1"/>
              <a:t>things</a:t>
            </a:r>
            <a:r>
              <a:rPr lang="fi-FI" sz="1500" baseline="0" dirty="0"/>
              <a:t> </a:t>
            </a:r>
            <a:r>
              <a:rPr lang="fi-FI" sz="1500" baseline="0" dirty="0" err="1"/>
              <a:t>from</a:t>
            </a:r>
            <a:r>
              <a:rPr lang="fi-FI" sz="1500" baseline="0" dirty="0"/>
              <a:t> </a:t>
            </a:r>
            <a:r>
              <a:rPr lang="fi-FI" sz="1500" baseline="0" dirty="0" err="1"/>
              <a:t>unexpected</a:t>
            </a:r>
            <a:r>
              <a:rPr lang="fi-FI" sz="1500" baseline="0" dirty="0"/>
              <a:t> </a:t>
            </a:r>
            <a:r>
              <a:rPr lang="fi-FI" sz="1500" baseline="0" dirty="0" err="1"/>
              <a:t>perspectives</a:t>
            </a:r>
            <a:r>
              <a:rPr lang="fi-FI" sz="1500" baseline="0" dirty="0"/>
              <a:t>, </a:t>
            </a:r>
            <a:r>
              <a:rPr lang="fi-FI" sz="1500" baseline="0" dirty="0" err="1"/>
              <a:t>we</a:t>
            </a:r>
            <a:r>
              <a:rPr lang="fi-FI" sz="1500" baseline="0" dirty="0"/>
              <a:t> </a:t>
            </a:r>
            <a:r>
              <a:rPr lang="fi-FI" sz="1500" baseline="0" dirty="0" err="1"/>
              <a:t>question</a:t>
            </a:r>
            <a:r>
              <a:rPr lang="fi-FI" sz="1500" baseline="0" dirty="0"/>
              <a:t>, and </a:t>
            </a:r>
            <a:r>
              <a:rPr lang="fi-FI" sz="1500" baseline="0" dirty="0" err="1"/>
              <a:t>we</a:t>
            </a:r>
            <a:r>
              <a:rPr lang="fi-FI" sz="1500" baseline="0" dirty="0"/>
              <a:t> </a:t>
            </a:r>
            <a:r>
              <a:rPr lang="fi-FI" sz="1500" baseline="0" dirty="0" err="1"/>
              <a:t>search</a:t>
            </a:r>
            <a:r>
              <a:rPr lang="fi-FI" sz="1500" baseline="0" dirty="0"/>
              <a:t> for </a:t>
            </a:r>
            <a:r>
              <a:rPr lang="fi-FI" sz="1500" baseline="0" dirty="0" err="1"/>
              <a:t>solutions</a:t>
            </a:r>
            <a:r>
              <a:rPr lang="fi-FI" sz="1500" baseline="0" dirty="0"/>
              <a:t>. </a:t>
            </a:r>
            <a:r>
              <a:rPr lang="fi-FI" sz="1500" baseline="0" dirty="0" err="1"/>
              <a:t>We</a:t>
            </a:r>
            <a:r>
              <a:rPr lang="fi-FI" sz="1500" baseline="0" dirty="0"/>
              <a:t> </a:t>
            </a:r>
            <a:r>
              <a:rPr lang="fi-FI" sz="1500" baseline="0" dirty="0" err="1"/>
              <a:t>fight</a:t>
            </a:r>
            <a:r>
              <a:rPr lang="fi-FI" sz="1500" baseline="0" dirty="0"/>
              <a:t> for a </a:t>
            </a:r>
            <a:r>
              <a:rPr lang="fi-FI" sz="1500" baseline="0" dirty="0" err="1"/>
              <a:t>better</a:t>
            </a:r>
            <a:r>
              <a:rPr lang="fi-FI" sz="1500" baseline="0" dirty="0"/>
              <a:t> </a:t>
            </a:r>
            <a:r>
              <a:rPr lang="fi-FI" sz="1500" baseline="0" dirty="0" err="1"/>
              <a:t>world</a:t>
            </a:r>
            <a:r>
              <a:rPr lang="fi-FI" sz="1500" baseline="0" dirty="0"/>
              <a:t>.</a:t>
            </a:r>
          </a:p>
          <a:p>
            <a:endParaRPr lang="fi-FI" sz="1500" baseline="0" dirty="0"/>
          </a:p>
          <a:p>
            <a:r>
              <a:rPr lang="fi-FI" sz="1500" baseline="0" dirty="0" err="1"/>
              <a:t>We</a:t>
            </a:r>
            <a:r>
              <a:rPr lang="fi-FI" sz="1500" baseline="0" dirty="0"/>
              <a:t> </a:t>
            </a:r>
            <a:r>
              <a:rPr lang="fi-FI" sz="1500" baseline="0" dirty="0" err="1"/>
              <a:t>are</a:t>
            </a:r>
            <a:r>
              <a:rPr lang="fi-FI" sz="1500" baseline="0" dirty="0"/>
              <a:t> a </a:t>
            </a:r>
            <a:r>
              <a:rPr lang="fi-FI" sz="1500" baseline="0" dirty="0" err="1"/>
              <a:t>community</a:t>
            </a:r>
            <a:r>
              <a:rPr lang="fi-FI" sz="1500" baseline="0" dirty="0"/>
              <a:t> </a:t>
            </a:r>
            <a:r>
              <a:rPr lang="fi-FI" sz="1500" baseline="0" dirty="0" err="1"/>
              <a:t>where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inspire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Without</a:t>
            </a:r>
            <a:r>
              <a:rPr lang="fi-FI" sz="1500" baseline="0" dirty="0"/>
              <a:t> </a:t>
            </a:r>
            <a:r>
              <a:rPr lang="fi-FI" sz="1500" baseline="0" dirty="0" err="1"/>
              <a:t>curiosity</a:t>
            </a:r>
            <a:r>
              <a:rPr lang="fi-FI" sz="1500" baseline="0" dirty="0"/>
              <a:t>, </a:t>
            </a:r>
            <a:r>
              <a:rPr lang="fi-FI" sz="1500" baseline="0" dirty="0" err="1"/>
              <a:t>we</a:t>
            </a:r>
            <a:r>
              <a:rPr lang="fi-FI" sz="1500" baseline="0" dirty="0"/>
              <a:t> </a:t>
            </a:r>
            <a:r>
              <a:rPr lang="fi-FI" sz="1500" baseline="0" dirty="0" err="1"/>
              <a:t>cannot</a:t>
            </a:r>
            <a:br>
              <a:rPr lang="fi-FI" sz="1500" baseline="0" dirty="0"/>
            </a:br>
            <a:r>
              <a:rPr lang="fi-FI" sz="1500" baseline="0" dirty="0" err="1"/>
              <a:t>change</a:t>
            </a:r>
            <a:r>
              <a:rPr lang="fi-FI" sz="1500" baseline="0" dirty="0"/>
              <a:t> </a:t>
            </a:r>
            <a:r>
              <a:rPr lang="fi-FI" sz="1500" baseline="0" dirty="0" err="1"/>
              <a:t>the</a:t>
            </a:r>
            <a:r>
              <a:rPr lang="fi-FI" sz="1500" baseline="0" dirty="0"/>
              <a:t> </a:t>
            </a:r>
            <a:r>
              <a:rPr lang="fi-FI" sz="1500" baseline="0" dirty="0" err="1"/>
              <a:t>world</a:t>
            </a:r>
            <a:r>
              <a:rPr lang="fi-FI" sz="1500" baseline="0" dirty="0"/>
              <a:t>.</a:t>
            </a:r>
          </a:p>
          <a:p>
            <a:endParaRPr lang="fi-FI" sz="1500" baseline="0" dirty="0"/>
          </a:p>
          <a:p>
            <a:r>
              <a:rPr lang="fi-FI" sz="1500" baseline="0" dirty="0" err="1"/>
              <a:t>Our</a:t>
            </a:r>
            <a:r>
              <a:rPr lang="fi-FI" sz="1500" baseline="0" dirty="0"/>
              <a:t> </a:t>
            </a:r>
            <a:r>
              <a:rPr lang="fi-FI" sz="1500" baseline="0" dirty="0" err="1"/>
              <a:t>campuses</a:t>
            </a:r>
            <a:r>
              <a:rPr lang="fi-FI" sz="1500" baseline="0" dirty="0"/>
              <a:t> </a:t>
            </a:r>
            <a:r>
              <a:rPr lang="fi-FI" sz="1500" baseline="0" dirty="0" err="1"/>
              <a:t>are</a:t>
            </a:r>
            <a:r>
              <a:rPr lang="fi-FI" sz="1500" baseline="0" dirty="0"/>
              <a:t> </a:t>
            </a:r>
            <a:r>
              <a:rPr lang="fi-FI" sz="1500" baseline="0" dirty="0" err="1"/>
              <a:t>located</a:t>
            </a:r>
            <a:r>
              <a:rPr lang="fi-FI" sz="1500" baseline="0" dirty="0"/>
              <a:t> in Lappeenranta and Lahti, </a:t>
            </a:r>
            <a:r>
              <a:rPr lang="fi-FI" sz="1500" baseline="0" dirty="0" err="1"/>
              <a:t>but</a:t>
            </a:r>
            <a:r>
              <a:rPr lang="fi-FI" sz="1500" baseline="0" dirty="0"/>
              <a:t> </a:t>
            </a:r>
            <a:r>
              <a:rPr lang="fi-FI" sz="1500" baseline="0" dirty="0" err="1"/>
              <a:t>our</a:t>
            </a:r>
            <a:r>
              <a:rPr lang="fi-FI" sz="1500" baseline="0" dirty="0"/>
              <a:t> </a:t>
            </a:r>
            <a:r>
              <a:rPr lang="fi-FI" sz="1500" baseline="0" dirty="0" err="1"/>
              <a:t>state</a:t>
            </a:r>
            <a:r>
              <a:rPr lang="fi-FI" sz="1500" baseline="0" dirty="0"/>
              <a:t> of </a:t>
            </a:r>
            <a:r>
              <a:rPr lang="fi-FI" sz="1500" baseline="0" dirty="0" err="1"/>
              <a:t>mind</a:t>
            </a:r>
            <a:r>
              <a:rPr lang="fi-FI" sz="1500" baseline="0" dirty="0"/>
              <a:t> </a:t>
            </a:r>
            <a:r>
              <a:rPr lang="fi-FI" sz="1500" baseline="0" dirty="0" err="1"/>
              <a:t>can</a:t>
            </a:r>
            <a:r>
              <a:rPr lang="fi-FI" sz="1500" baseline="0" dirty="0"/>
              <a:t> </a:t>
            </a:r>
            <a:r>
              <a:rPr lang="fi-FI" sz="1500" baseline="0" dirty="0" err="1"/>
              <a:t>be</a:t>
            </a:r>
            <a:r>
              <a:rPr lang="fi-FI" sz="1500" baseline="0" dirty="0"/>
              <a:t> </a:t>
            </a:r>
            <a:r>
              <a:rPr lang="fi-FI" sz="1500" baseline="0" dirty="0" err="1"/>
              <a:t>achieved</a:t>
            </a:r>
            <a:r>
              <a:rPr lang="fi-FI" sz="1500" baseline="0" dirty="0"/>
              <a:t> </a:t>
            </a:r>
            <a:r>
              <a:rPr lang="fi-FI" sz="1500" baseline="0" dirty="0" err="1"/>
              <a:t>anywhere</a:t>
            </a:r>
            <a:r>
              <a:rPr lang="fi-FI" sz="1500" baseline="0" dirty="0"/>
              <a:t>.</a:t>
            </a:r>
          </a:p>
        </p:txBody>
      </p:sp>
      <p:sp>
        <p:nvSpPr>
          <p:cNvPr id="9" name="Suorakulmio 8">
            <a:extLst>
              <a:ext uri="{FF2B5EF4-FFF2-40B4-BE49-F238E27FC236}">
                <a16:creationId xmlns:a16="http://schemas.microsoft.com/office/drawing/2014/main" id="{7DF7B16A-03B3-E445-AA1F-466F746603EA}"/>
              </a:ext>
            </a:extLst>
          </p:cNvPr>
          <p:cNvSpPr/>
          <p:nvPr userDrawn="1"/>
        </p:nvSpPr>
        <p:spPr>
          <a:xfrm>
            <a:off x="1002242" y="1684687"/>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Tekstiruutu 1">
            <a:extLst>
              <a:ext uri="{FF2B5EF4-FFF2-40B4-BE49-F238E27FC236}">
                <a16:creationId xmlns:a16="http://schemas.microsoft.com/office/drawing/2014/main" id="{3863DA70-171B-AD44-8F01-037CDB884300}"/>
              </a:ext>
            </a:extLst>
          </p:cNvPr>
          <p:cNvSpPr txBox="1"/>
          <p:nvPr userDrawn="1"/>
        </p:nvSpPr>
        <p:spPr>
          <a:xfrm>
            <a:off x="880098" y="1836140"/>
            <a:ext cx="5545108" cy="587574"/>
          </a:xfrm>
          <a:prstGeom prst="rect">
            <a:avLst/>
          </a:prstGeom>
          <a:noFill/>
        </p:spPr>
        <p:txBody>
          <a:bodyPr wrap="none" rtlCol="0">
            <a:spAutoFit/>
          </a:bodyPr>
          <a:lstStyle/>
          <a:p>
            <a:r>
              <a:rPr lang="fi-FI" sz="3500" b="1" i="0">
                <a:latin typeface="Arial" panose="020B0604020202020204" pitchFamily="34" charset="0"/>
                <a:cs typeface="Arial" panose="020B0604020202020204" pitchFamily="34" charset="0"/>
              </a:rPr>
              <a:t>LAND OF THE CURIOUS</a:t>
            </a:r>
          </a:p>
        </p:txBody>
      </p:sp>
    </p:spTree>
    <p:extLst>
      <p:ext uri="{BB962C8B-B14F-4D97-AF65-F5344CB8AC3E}">
        <p14:creationId xmlns:p14="http://schemas.microsoft.com/office/powerpoint/2010/main" val="8200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r>
              <a:rPr lang="en-US"/>
              <a:t>Click to edit Master title style</a:t>
            </a:r>
            <a:endParaRPr lang="fi-FI" dirty="0"/>
          </a:p>
        </p:txBody>
      </p:sp>
      <p:sp>
        <p:nvSpPr>
          <p:cNvPr id="6" name="Tekstin paikkamerkki 4">
            <a:extLst>
              <a:ext uri="{FF2B5EF4-FFF2-40B4-BE49-F238E27FC236}">
                <a16:creationId xmlns:a16="http://schemas.microsoft.com/office/drawing/2014/main" id="{7D91FB59-C4A2-A74E-98A2-0A6C88E4C7F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Tekstin paikkamerkki 2">
            <a:extLst>
              <a:ext uri="{FF2B5EF4-FFF2-40B4-BE49-F238E27FC236}">
                <a16:creationId xmlns:a16="http://schemas.microsoft.com/office/drawing/2014/main" id="{D161A7D8-1DE9-544C-BD8F-BBAA0EF51501}"/>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238582490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 Juniper - Title and text">
    <p:spTree>
      <p:nvGrpSpPr>
        <p:cNvPr id="1" name=""/>
        <p:cNvGrpSpPr/>
        <p:nvPr/>
      </p:nvGrpSpPr>
      <p:grpSpPr>
        <a:xfrm>
          <a:off x="0" y="0"/>
          <a:ext cx="0" cy="0"/>
          <a:chOff x="0" y="0"/>
          <a:chExt cx="0" cy="0"/>
        </a:xfrm>
      </p:grpSpPr>
      <p:pic>
        <p:nvPicPr>
          <p:cNvPr id="5" name="Kuva 4" descr="Kuva, joka sisältää kohteen istuminen, musta, kukka, maljakko&#10;&#10;Kuvaus luotu automaattisesti">
            <a:extLst>
              <a:ext uri="{FF2B5EF4-FFF2-40B4-BE49-F238E27FC236}">
                <a16:creationId xmlns:a16="http://schemas.microsoft.com/office/drawing/2014/main" id="{257891E5-E585-AE47-A825-164A41F4A27D}"/>
              </a:ext>
            </a:extLst>
          </p:cNvPr>
          <p:cNvPicPr>
            <a:picLocks noChangeAspect="1"/>
          </p:cNvPicPr>
          <p:nvPr userDrawn="1"/>
        </p:nvPicPr>
        <p:blipFill>
          <a:blip r:embed="rId2"/>
          <a:stretch>
            <a:fill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2" name="Tekstin paikkamerkki 4">
            <a:extLst>
              <a:ext uri="{FF2B5EF4-FFF2-40B4-BE49-F238E27FC236}">
                <a16:creationId xmlns:a16="http://schemas.microsoft.com/office/drawing/2014/main" id="{17F36022-1CF8-CC4B-A7D2-242E6A33EF57}"/>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Suorakulmio 8">
            <a:extLst>
              <a:ext uri="{FF2B5EF4-FFF2-40B4-BE49-F238E27FC236}">
                <a16:creationId xmlns:a16="http://schemas.microsoft.com/office/drawing/2014/main" id="{FC0BF464-6E1E-4647-A764-9C5364DC0EE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Tekstin paikkamerkki 2">
            <a:extLst>
              <a:ext uri="{FF2B5EF4-FFF2-40B4-BE49-F238E27FC236}">
                <a16:creationId xmlns:a16="http://schemas.microsoft.com/office/drawing/2014/main" id="{F9E9D004-0CC5-274B-ACED-EFDE330DBE36}"/>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95225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75656C06-0A5E-774B-B396-0352AF4EFA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E580E285-BB1D-AD4E-B2DD-97B6D782512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C442722-5443-FD49-A320-9461C5E78519}"/>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613073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90663A93-20B6-A244-895E-B217A8FC1055}"/>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8FEDD50F-B03F-1A4D-BBC8-AD356AF6708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E28256C8-8B90-814D-BCD6-6CD2B1B819A7}"/>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13354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1307"/>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kstin paikkamerkki 4">
            <a:extLst>
              <a:ext uri="{FF2B5EF4-FFF2-40B4-BE49-F238E27FC236}">
                <a16:creationId xmlns:a16="http://schemas.microsoft.com/office/drawing/2014/main" id="{D470BEBF-5C2F-4940-A186-77B02D17A6AF}"/>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1" name="Suorakulmio 10">
            <a:extLst>
              <a:ext uri="{FF2B5EF4-FFF2-40B4-BE49-F238E27FC236}">
                <a16:creationId xmlns:a16="http://schemas.microsoft.com/office/drawing/2014/main" id="{DA9B0CE3-D981-2249-84F1-3F6BA993B37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34A2B8D-D4F6-704F-9B1A-B72CCDD07A2E}"/>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35811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08AF4064-44D0-B143-BF86-C13C59AAD72C}"/>
              </a:ext>
            </a:extLst>
          </p:cNvPr>
          <p:cNvSpPr/>
          <p:nvPr userDrawn="1"/>
        </p:nvSpPr>
        <p:spPr>
          <a:xfrm>
            <a:off x="-1" y="1589733"/>
            <a:ext cx="6502401" cy="2476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70" y="4733751"/>
            <a:ext cx="9601200" cy="712615"/>
          </a:xfrm>
        </p:spPr>
        <p:txBody>
          <a:bodyPr wrap="none" anchor="t" anchorCtr="0">
            <a:noAutofit/>
          </a:bodyPr>
          <a:lstStyle>
            <a:lvl1pPr algn="l">
              <a:defRPr sz="6000"/>
            </a:lvl1pPr>
          </a:lstStyle>
          <a:p>
            <a:r>
              <a:rPr lang="en-US"/>
              <a:t>Click to edit Master title style</a:t>
            </a:r>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9601200"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0"/>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pic>
        <p:nvPicPr>
          <p:cNvPr id="12" name="Kuva 11" descr="Kuva, joka sisältää kohteen piirtäminen&#10;&#10;Kuvaus luotu automaattisesti">
            <a:extLst>
              <a:ext uri="{FF2B5EF4-FFF2-40B4-BE49-F238E27FC236}">
                <a16:creationId xmlns:a16="http://schemas.microsoft.com/office/drawing/2014/main" id="{05C49B9F-25DE-6141-9DA3-DE04A8521AB3}"/>
              </a:ext>
            </a:extLst>
          </p:cNvPr>
          <p:cNvPicPr>
            <a:picLocks noChangeAspect="1"/>
          </p:cNvPicPr>
          <p:nvPr userDrawn="1"/>
        </p:nvPicPr>
        <p:blipFill>
          <a:blip r:embed="rId2"/>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18430999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lvl1pPr>
          </a:lstStyle>
          <a:p>
            <a:r>
              <a:rPr lang="en-US"/>
              <a:t>Click icon to add picture</a:t>
            </a:r>
            <a:endParaRPr lang="fi-FI" dirty="0"/>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t>x</a:t>
            </a:r>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bg1"/>
          </a:solidFill>
        </p:spPr>
        <p:txBody>
          <a:bodyPr/>
          <a:lstStyle>
            <a:lvl1pPr marL="0" indent="0">
              <a:buNone/>
              <a:defRPr>
                <a:solidFill>
                  <a:schemeClr val="bg1"/>
                </a:solidFill>
              </a:defRPr>
            </a:lvl1pPr>
          </a:lstStyle>
          <a:p>
            <a:r>
              <a:rPr lang="fi-FI" dirty="0"/>
              <a:t>x</a:t>
            </a:r>
          </a:p>
        </p:txBody>
      </p:sp>
      <p:sp>
        <p:nvSpPr>
          <p:cNvPr id="4" name="Text Placeholder 3">
            <a:extLst>
              <a:ext uri="{FF2B5EF4-FFF2-40B4-BE49-F238E27FC236}">
                <a16:creationId xmlns:a16="http://schemas.microsoft.com/office/drawing/2014/main" id="{E046454E-6A45-1F4A-8546-DE798F779387}"/>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3"/>
              </a:buBlip>
              <a:defRPr/>
            </a:lvl2pPr>
            <a:lvl3pPr>
              <a:lnSpc>
                <a:spcPct val="120000"/>
              </a:lnSpc>
              <a:spcBef>
                <a:spcPts val="400"/>
              </a:spcBef>
              <a:spcAft>
                <a:spcPts val="100"/>
              </a:spcAft>
              <a:defRPr/>
            </a:lvl3pPr>
            <a:lvl4pPr>
              <a:lnSpc>
                <a:spcPct val="120000"/>
              </a:lnSpc>
              <a:spcBef>
                <a:spcPts val="400"/>
              </a:spcBef>
              <a:spcAft>
                <a:spcPts val="100"/>
              </a:spcAft>
              <a:defRPr/>
            </a:lvl4pPr>
            <a:lvl5pPr>
              <a:lnSpc>
                <a:spcPct val="120000"/>
              </a:lnSpc>
              <a:spcBef>
                <a:spcPts val="400"/>
              </a:spcBef>
              <a:spcAft>
                <a:spcPts val="1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9" name="Otsikko 1">
            <a:extLst>
              <a:ext uri="{FF2B5EF4-FFF2-40B4-BE49-F238E27FC236}">
                <a16:creationId xmlns:a16="http://schemas.microsoft.com/office/drawing/2014/main" id="{22617806-3C20-7241-A1A8-0C9D287EDFB4}"/>
              </a:ext>
            </a:extLst>
          </p:cNvPr>
          <p:cNvSpPr>
            <a:spLocks noGrp="1"/>
          </p:cNvSpPr>
          <p:nvPr>
            <p:ph type="title"/>
          </p:nvPr>
        </p:nvSpPr>
        <p:spPr>
          <a:xfrm>
            <a:off x="1329645" y="1296545"/>
            <a:ext cx="4088003" cy="1250171"/>
          </a:xfrm>
        </p:spPr>
        <p:txBody>
          <a:bodyPr wrap="square" anchor="t">
            <a:normAutofit/>
          </a:bodyPr>
          <a:lstStyle>
            <a:lvl1pPr>
              <a:lnSpc>
                <a:spcPts val="3400"/>
              </a:lnSpc>
              <a:defRPr sz="3200">
                <a:solidFill>
                  <a:schemeClr val="tx1"/>
                </a:solidFill>
              </a:defRPr>
            </a:lvl1pPr>
          </a:lstStyle>
          <a:p>
            <a:r>
              <a:rPr lang="en-US"/>
              <a:t>Click to edit Master title style</a:t>
            </a:r>
            <a:endParaRPr lang="fi-FI" dirty="0"/>
          </a:p>
        </p:txBody>
      </p:sp>
      <p:sp>
        <p:nvSpPr>
          <p:cNvPr id="10" name="Suorakulmio 9">
            <a:extLst>
              <a:ext uri="{FF2B5EF4-FFF2-40B4-BE49-F238E27FC236}">
                <a16:creationId xmlns:a16="http://schemas.microsoft.com/office/drawing/2014/main" id="{9C9018A7-9E9D-1A41-98CA-83FFF10F0421}"/>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3419118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 Comparison - Two columns">
    <p:spTree>
      <p:nvGrpSpPr>
        <p:cNvPr id="1" name=""/>
        <p:cNvGrpSpPr/>
        <p:nvPr/>
      </p:nvGrpSpPr>
      <p:grpSpPr>
        <a:xfrm>
          <a:off x="0" y="0"/>
          <a:ext cx="0" cy="0"/>
          <a:chOff x="0" y="0"/>
          <a:chExt cx="0" cy="0"/>
        </a:xfrm>
      </p:grpSpPr>
      <p:sp>
        <p:nvSpPr>
          <p:cNvPr id="3" name="Tekstin paikkamerkki 2">
            <a:extLst>
              <a:ext uri="{FF2B5EF4-FFF2-40B4-BE49-F238E27FC236}">
                <a16:creationId xmlns:a16="http://schemas.microsoft.com/office/drawing/2014/main" id="{FA5CAA61-E2CD-E94C-870F-44414EBD3278}"/>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7">
            <a:extLst>
              <a:ext uri="{FF2B5EF4-FFF2-40B4-BE49-F238E27FC236}">
                <a16:creationId xmlns:a16="http://schemas.microsoft.com/office/drawing/2014/main" id="{42EB66A7-9004-2C43-B043-23E249115514}"/>
              </a:ext>
            </a:extLst>
          </p:cNvPr>
          <p:cNvSpPr>
            <a:spLocks noGrp="1"/>
          </p:cNvSpPr>
          <p:nvPr>
            <p:ph sz="quarter" idx="13" hasCustomPrompt="1"/>
          </p:nvPr>
        </p:nvSpPr>
        <p:spPr>
          <a:xfrm>
            <a:off x="927100" y="3300096"/>
            <a:ext cx="5157786" cy="3073203"/>
          </a:xfrm>
        </p:spPr>
        <p:txBody>
          <a:bodyPr/>
          <a:lstStyle>
            <a:lvl1pPr>
              <a:lnSpc>
                <a:spcPts val="2200"/>
              </a:lnSpc>
              <a:defRPr/>
            </a:lvl1pPr>
            <a:lvl2pPr>
              <a:lnSpc>
                <a:spcPts val="1900"/>
              </a:lnSpc>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4" name="Content Placeholder 7">
            <a:extLst>
              <a:ext uri="{FF2B5EF4-FFF2-40B4-BE49-F238E27FC236}">
                <a16:creationId xmlns:a16="http://schemas.microsoft.com/office/drawing/2014/main" id="{6D34A219-A206-1C4C-8D8A-C844E11777A3}"/>
              </a:ext>
            </a:extLst>
          </p:cNvPr>
          <p:cNvSpPr>
            <a:spLocks noGrp="1"/>
          </p:cNvSpPr>
          <p:nvPr>
            <p:ph sz="quarter" idx="14" hasCustomPrompt="1"/>
          </p:nvPr>
        </p:nvSpPr>
        <p:spPr>
          <a:xfrm>
            <a:off x="6281929" y="3300096"/>
            <a:ext cx="5157786" cy="3073203"/>
          </a:xfrm>
        </p:spPr>
        <p:txBody>
          <a:bodyPr/>
          <a:lstStyle>
            <a:lvl2pPr>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      </a:t>
            </a:r>
            <a:endParaRPr lang="en-FI"/>
          </a:p>
        </p:txBody>
      </p:sp>
      <p:sp>
        <p:nvSpPr>
          <p:cNvPr id="9" name="Tekstin paikkamerkki 4">
            <a:extLst>
              <a:ext uri="{FF2B5EF4-FFF2-40B4-BE49-F238E27FC236}">
                <a16:creationId xmlns:a16="http://schemas.microsoft.com/office/drawing/2014/main" id="{E9934A8A-1DCB-B54A-98E2-68889477C9B2}"/>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84955"/>
            <a:ext cx="10515600" cy="468479"/>
          </a:xfrm>
        </p:spPr>
        <p:txBody>
          <a:bodyPr/>
          <a:lstStyle/>
          <a:p>
            <a:r>
              <a:rPr lang="en-US"/>
              <a:t>Click to edit Master title style</a:t>
            </a:r>
            <a:endParaRPr lang="fi-FI" dirty="0"/>
          </a:p>
        </p:txBody>
      </p:sp>
      <p:sp>
        <p:nvSpPr>
          <p:cNvPr id="12" name="Tekstin paikkamerkki 2">
            <a:extLst>
              <a:ext uri="{FF2B5EF4-FFF2-40B4-BE49-F238E27FC236}">
                <a16:creationId xmlns:a16="http://schemas.microsoft.com/office/drawing/2014/main" id="{0F71078E-2CBB-3F4E-ADBC-9012E22855F8}"/>
              </a:ext>
            </a:extLst>
          </p:cNvPr>
          <p:cNvSpPr>
            <a:spLocks noGrp="1"/>
          </p:cNvSpPr>
          <p:nvPr>
            <p:ph type="body" idx="15"/>
          </p:nvPr>
        </p:nvSpPr>
        <p:spPr>
          <a:xfrm>
            <a:off x="897031"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6403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2 - Always the first slide">
    <p:spTree>
      <p:nvGrpSpPr>
        <p:cNvPr id="1" name=""/>
        <p:cNvGrpSpPr/>
        <p:nvPr/>
      </p:nvGrpSpPr>
      <p:grpSpPr>
        <a:xfrm>
          <a:off x="0" y="0"/>
          <a:ext cx="0" cy="0"/>
          <a:chOff x="0" y="0"/>
          <a:chExt cx="0" cy="0"/>
        </a:xfrm>
      </p:grpSpPr>
      <p:pic>
        <p:nvPicPr>
          <p:cNvPr id="4" name="Kuva 3" descr="Kuva, joka sisältää kohteen kasvi, lehti, saniainen, vihreä&#10;&#10;Kuvaus luotu automaattisesti">
            <a:extLst>
              <a:ext uri="{FF2B5EF4-FFF2-40B4-BE49-F238E27FC236}">
                <a16:creationId xmlns:a16="http://schemas.microsoft.com/office/drawing/2014/main" id="{5AF51AB2-74BE-7D47-927D-E452C462FA60}"/>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3777298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998408"/>
          </a:xfrm>
        </p:spPr>
        <p:txBody>
          <a:bodyPr/>
          <a:lstStyle/>
          <a:p>
            <a:r>
              <a:rPr lang="en-US"/>
              <a:t>Click icon to add table</a:t>
            </a:r>
            <a:endParaRPr lang="en-FI"/>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kstin paikkamerkki 4">
            <a:extLst>
              <a:ext uri="{FF2B5EF4-FFF2-40B4-BE49-F238E27FC236}">
                <a16:creationId xmlns:a16="http://schemas.microsoft.com/office/drawing/2014/main" id="{8A7D4283-E5BA-A741-810C-A5A2A1A5295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377012255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6350"/>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6938" y="2519270"/>
            <a:ext cx="10515600" cy="3972985"/>
          </a:xfrm>
        </p:spPr>
        <p:txBody>
          <a:bodyPr/>
          <a:lstStyle/>
          <a:p>
            <a:r>
              <a:rPr lang="en-US"/>
              <a:t>Click icon to add chart</a:t>
            </a:r>
            <a:endParaRPr lang="en-FI"/>
          </a:p>
        </p:txBody>
      </p:sp>
      <p:sp>
        <p:nvSpPr>
          <p:cNvPr id="9" name="Tekstin paikkamerkki 4">
            <a:extLst>
              <a:ext uri="{FF2B5EF4-FFF2-40B4-BE49-F238E27FC236}">
                <a16:creationId xmlns:a16="http://schemas.microsoft.com/office/drawing/2014/main" id="{3FB4F49D-00F0-BE43-89D8-EA3AD63BB732}"/>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
        <p:nvSpPr>
          <p:cNvPr id="10" name="Suorakulmio 9">
            <a:extLst>
              <a:ext uri="{FF2B5EF4-FFF2-40B4-BE49-F238E27FC236}">
                <a16:creationId xmlns:a16="http://schemas.microsoft.com/office/drawing/2014/main" id="{5369AEDD-C7EF-CF45-93A6-0F16CAC369E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064075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2321" y="1754884"/>
            <a:ext cx="869383" cy="711313"/>
          </a:xfrm>
          <a:prstGeom prst="rect">
            <a:avLst/>
          </a:prstGeom>
        </p:spPr>
      </p:pic>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2906204"/>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0" name="Tekstin paikkamerkki 10">
            <a:extLst>
              <a:ext uri="{FF2B5EF4-FFF2-40B4-BE49-F238E27FC236}">
                <a16:creationId xmlns:a16="http://schemas.microsoft.com/office/drawing/2014/main" id="{28374634-A5A3-5241-944D-B72B978EC1DC}"/>
              </a:ext>
            </a:extLst>
          </p:cNvPr>
          <p:cNvSpPr>
            <a:spLocks noGrp="1"/>
          </p:cNvSpPr>
          <p:nvPr>
            <p:ph type="body" sz="quarter" idx="11"/>
          </p:nvPr>
        </p:nvSpPr>
        <p:spPr>
          <a:xfrm>
            <a:off x="942321" y="4160128"/>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183139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2586777"/>
            <a:ext cx="869383" cy="711313"/>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19175" y="4592791"/>
            <a:ext cx="4815840" cy="268793"/>
          </a:xfrm>
          <a:prstGeom prst="rect">
            <a:avLst/>
          </a:prstGeom>
          <a:noFill/>
        </p:spPr>
        <p:txBody>
          <a:bodyPr wrap="square" lIns="0" tIns="0" rtlCol="0">
            <a:noAutofit/>
          </a:bodyPr>
          <a:lstStyle/>
          <a:p>
            <a:endParaRPr lang="fi-FI" sz="1500" baseline="0"/>
          </a:p>
        </p:txBody>
      </p:sp>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3298090"/>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1" name="Tekstin paikkamerkki 10">
            <a:extLst>
              <a:ext uri="{FF2B5EF4-FFF2-40B4-BE49-F238E27FC236}">
                <a16:creationId xmlns:a16="http://schemas.microsoft.com/office/drawing/2014/main" id="{84911E18-B2A8-B54D-A3A9-A88F62AFA898}"/>
              </a:ext>
            </a:extLst>
          </p:cNvPr>
          <p:cNvSpPr>
            <a:spLocks noGrp="1"/>
          </p:cNvSpPr>
          <p:nvPr>
            <p:ph type="body" sz="quarter" idx="11"/>
          </p:nvPr>
        </p:nvSpPr>
        <p:spPr>
          <a:xfrm>
            <a:off x="942320" y="4535433"/>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2882510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DFC70F94-D09E-9A4A-8A5F-233A18DB919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a:xfrm>
            <a:off x="897031" y="937292"/>
            <a:ext cx="10515600" cy="468479"/>
          </a:xfrm>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xt Placeholder 2">
            <a:extLst>
              <a:ext uri="{FF2B5EF4-FFF2-40B4-BE49-F238E27FC236}">
                <a16:creationId xmlns:a16="http://schemas.microsoft.com/office/drawing/2014/main" id="{A30ECF65-C4EB-314E-82BD-F1ED13FE0587}"/>
              </a:ext>
            </a:extLst>
          </p:cNvPr>
          <p:cNvSpPr>
            <a:spLocks noGrp="1"/>
          </p:cNvSpPr>
          <p:nvPr>
            <p:ph type="body" sz="quarter" idx="12" hasCustomPrompt="1"/>
          </p:nvPr>
        </p:nvSpPr>
        <p:spPr>
          <a:xfrm>
            <a:off x="1702526" y="1931803"/>
            <a:ext cx="9710105" cy="4240243"/>
          </a:xfrm>
        </p:spPr>
        <p:txBody>
          <a:bodyPr/>
          <a:lstStyle>
            <a:lvl2pPr>
              <a:buFontTx/>
              <a:buBlip>
                <a:blip r:embed="rId3"/>
              </a:buBlip>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Tekstin paikkamerkki 4">
            <a:extLst>
              <a:ext uri="{FF2B5EF4-FFF2-40B4-BE49-F238E27FC236}">
                <a16:creationId xmlns:a16="http://schemas.microsoft.com/office/drawing/2014/main" id="{F29FA346-9324-564F-B194-A7381C2EA93D}"/>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Tree>
    <p:extLst>
      <p:ext uri="{BB962C8B-B14F-4D97-AF65-F5344CB8AC3E}">
        <p14:creationId xmlns:p14="http://schemas.microsoft.com/office/powerpoint/2010/main" val="12902804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 Presentation info">
    <p:spTree>
      <p:nvGrpSpPr>
        <p:cNvPr id="1" name=""/>
        <p:cNvGrpSpPr/>
        <p:nvPr/>
      </p:nvGrpSpPr>
      <p:grpSpPr>
        <a:xfrm>
          <a:off x="0" y="0"/>
          <a:ext cx="0" cy="0"/>
          <a:chOff x="0" y="0"/>
          <a:chExt cx="0" cy="0"/>
        </a:xfrm>
      </p:grpSpPr>
      <p:sp>
        <p:nvSpPr>
          <p:cNvPr id="10" name="Suorakulmio 9">
            <a:extLst>
              <a:ext uri="{FF2B5EF4-FFF2-40B4-BE49-F238E27FC236}">
                <a16:creationId xmlns:a16="http://schemas.microsoft.com/office/drawing/2014/main" id="{9CB2207C-EFA6-2D47-BF45-360B454205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hasCustomPrompt="1"/>
          </p:nvPr>
        </p:nvSpPr>
        <p:spPr>
          <a:xfrm>
            <a:off x="907916" y="3429000"/>
            <a:ext cx="7201941" cy="589946"/>
          </a:xfrm>
        </p:spPr>
        <p:txBody>
          <a:bodyPr wrap="none" anchor="t">
            <a:noAutofit/>
          </a:bodyPr>
          <a:lstStyle>
            <a:lvl1pPr>
              <a:defRPr/>
            </a:lvl1pPr>
          </a:lstStyle>
          <a:p>
            <a:r>
              <a:rPr lang="fi-FI" dirty="0" err="1"/>
              <a:t>presentation</a:t>
            </a:r>
            <a:r>
              <a:rPr lang="fi-FI" dirty="0"/>
              <a:t> </a:t>
            </a:r>
            <a:r>
              <a:rPr lang="fi-FI" dirty="0" err="1"/>
              <a:t>name</a:t>
            </a:r>
            <a:endParaRPr lang="fi-FI" dirty="0"/>
          </a:p>
        </p:txBody>
      </p:sp>
      <p:sp>
        <p:nvSpPr>
          <p:cNvPr id="11" name="Tekstin paikkamerkki 10">
            <a:extLst>
              <a:ext uri="{FF2B5EF4-FFF2-40B4-BE49-F238E27FC236}">
                <a16:creationId xmlns:a16="http://schemas.microsoft.com/office/drawing/2014/main" id="{4CAE96DE-E366-FC45-AAE3-280E40FB56CA}"/>
              </a:ext>
            </a:extLst>
          </p:cNvPr>
          <p:cNvSpPr>
            <a:spLocks noGrp="1"/>
          </p:cNvSpPr>
          <p:nvPr>
            <p:ph type="body" sz="quarter" idx="10" hasCustomPrompt="1"/>
          </p:nvPr>
        </p:nvSpPr>
        <p:spPr>
          <a:xfrm>
            <a:off x="907916" y="4018946"/>
            <a:ext cx="7201941" cy="857854"/>
          </a:xfrm>
        </p:spPr>
        <p:txBody>
          <a:bodyPr lIns="108000" anchor="ctr">
            <a:normAutofit/>
          </a:bodyPr>
          <a:lstStyle>
            <a:lvl1pPr marL="0" indent="0">
              <a:lnSpc>
                <a:spcPct val="90000"/>
              </a:lnSpc>
              <a:spcBef>
                <a:spcPts val="0"/>
              </a:spcBef>
              <a:buNone/>
              <a:defRPr sz="1800" baseline="0"/>
            </a:lvl1pPr>
          </a:lstStyle>
          <a:p>
            <a:pPr lvl="0"/>
            <a:r>
              <a:rPr lang="fi-FI" dirty="0" err="1"/>
              <a:t>Subtitle</a:t>
            </a:r>
            <a:endParaRPr lang="fi-FI" dirty="0"/>
          </a:p>
        </p:txBody>
      </p:sp>
      <p:sp>
        <p:nvSpPr>
          <p:cNvPr id="14" name="Suorakulmio 13">
            <a:extLst>
              <a:ext uri="{FF2B5EF4-FFF2-40B4-BE49-F238E27FC236}">
                <a16:creationId xmlns:a16="http://schemas.microsoft.com/office/drawing/2014/main" id="{AC66544D-4E64-CA46-BFF3-E88D268B3E35}"/>
              </a:ext>
            </a:extLst>
          </p:cNvPr>
          <p:cNvSpPr/>
          <p:nvPr userDrawn="1"/>
        </p:nvSpPr>
        <p:spPr>
          <a:xfrm>
            <a:off x="1019175" y="31170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10">
            <a:extLst>
              <a:ext uri="{FF2B5EF4-FFF2-40B4-BE49-F238E27FC236}">
                <a16:creationId xmlns:a16="http://schemas.microsoft.com/office/drawing/2014/main" id="{FF492EFE-5B1E-104C-841C-28BAEC6E4C2C}"/>
              </a:ext>
            </a:extLst>
          </p:cNvPr>
          <p:cNvSpPr>
            <a:spLocks noGrp="1"/>
          </p:cNvSpPr>
          <p:nvPr>
            <p:ph type="body" sz="quarter" idx="11" hasCustomPrompt="1"/>
          </p:nvPr>
        </p:nvSpPr>
        <p:spPr>
          <a:xfrm>
            <a:off x="907916" y="4999968"/>
            <a:ext cx="7201941" cy="985894"/>
          </a:xfrm>
        </p:spPr>
        <p:txBody>
          <a:bodyPr lIns="108000">
            <a:normAutofit/>
          </a:bodyPr>
          <a:lstStyle>
            <a:lvl1pPr marL="0" indent="0">
              <a:lnSpc>
                <a:spcPct val="110000"/>
              </a:lnSpc>
              <a:spcBef>
                <a:spcPts val="400"/>
              </a:spcBef>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6" name="Tekstin paikkamerkki 10">
            <a:extLst>
              <a:ext uri="{FF2B5EF4-FFF2-40B4-BE49-F238E27FC236}">
                <a16:creationId xmlns:a16="http://schemas.microsoft.com/office/drawing/2014/main" id="{037F49E4-C5C8-A341-BDE0-42D68A3DB72C}"/>
              </a:ext>
            </a:extLst>
          </p:cNvPr>
          <p:cNvSpPr>
            <a:spLocks noGrp="1"/>
          </p:cNvSpPr>
          <p:nvPr>
            <p:ph type="body" sz="quarter" idx="12" hasCustomPrompt="1"/>
          </p:nvPr>
        </p:nvSpPr>
        <p:spPr>
          <a:xfrm>
            <a:off x="1639988" y="3083246"/>
            <a:ext cx="6469869" cy="222586"/>
          </a:xfrm>
        </p:spPr>
        <p:txBody>
          <a:bodyPr wrap="none" lIns="0" bIns="0" anchor="ctr"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18" name="Kuvan paikkamerkki 2">
            <a:extLst>
              <a:ext uri="{FF2B5EF4-FFF2-40B4-BE49-F238E27FC236}">
                <a16:creationId xmlns:a16="http://schemas.microsoft.com/office/drawing/2014/main" id="{1D1A91F1-B34F-4D49-9F7E-2973B78444F3}"/>
              </a:ext>
            </a:extLst>
          </p:cNvPr>
          <p:cNvSpPr>
            <a:spLocks noGrp="1"/>
          </p:cNvSpPr>
          <p:nvPr>
            <p:ph type="pic" idx="13"/>
          </p:nvPr>
        </p:nvSpPr>
        <p:spPr>
          <a:xfrm>
            <a:off x="8550210" y="27158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815179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endParaRPr lang="fi-FI" dirty="0"/>
          </a:p>
        </p:txBody>
      </p:sp>
      <p:sp>
        <p:nvSpPr>
          <p:cNvPr id="3" name="Text Placeholder 2">
            <a:extLst>
              <a:ext uri="{FF2B5EF4-FFF2-40B4-BE49-F238E27FC236}">
                <a16:creationId xmlns:a16="http://schemas.microsoft.com/office/drawing/2014/main" id="{1CD056A9-0314-3442-AA1C-39475A47F480}"/>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5" name="Tekstin paikkamerkki 4">
            <a:extLst>
              <a:ext uri="{FF2B5EF4-FFF2-40B4-BE49-F238E27FC236}">
                <a16:creationId xmlns:a16="http://schemas.microsoft.com/office/drawing/2014/main" id="{BFB30781-A796-6C4B-A55C-D91DF41A537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25452633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 Juniper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525"/>
            <a:ext cx="12180711" cy="6851650"/>
          </a:xfrm>
          <a:prstGeom prst="rect">
            <a:avLst/>
          </a:prstGeom>
        </p:spPr>
      </p:pic>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xt Placeholder 2">
            <a:extLst>
              <a:ext uri="{FF2B5EF4-FFF2-40B4-BE49-F238E27FC236}">
                <a16:creationId xmlns:a16="http://schemas.microsoft.com/office/drawing/2014/main" id="{8ED8EEE9-FB68-F644-AF1D-0068CA9BD318}"/>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9" name="Suorakulmio 8">
            <a:extLst>
              <a:ext uri="{FF2B5EF4-FFF2-40B4-BE49-F238E27FC236}">
                <a16:creationId xmlns:a16="http://schemas.microsoft.com/office/drawing/2014/main" id="{4FCF93DC-8848-8040-9282-4B5CDC0BC008}"/>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Otsikko 6">
            <a:extLst>
              <a:ext uri="{FF2B5EF4-FFF2-40B4-BE49-F238E27FC236}">
                <a16:creationId xmlns:a16="http://schemas.microsoft.com/office/drawing/2014/main" id="{A849F34E-383D-3745-A07D-12E700451BE0}"/>
              </a:ext>
            </a:extLst>
          </p:cNvPr>
          <p:cNvSpPr>
            <a:spLocks noGrp="1"/>
          </p:cNvSpPr>
          <p:nvPr>
            <p:ph type="title"/>
          </p:nvPr>
        </p:nvSpPr>
        <p:spPr>
          <a:xfrm>
            <a:off x="897031" y="1862379"/>
            <a:ext cx="10515600" cy="468479"/>
          </a:xfrm>
        </p:spPr>
        <p:txBody>
          <a:bodyPr/>
          <a:lstStyle/>
          <a:p>
            <a:endParaRPr lang="fi-FI" dirty="0"/>
          </a:p>
        </p:txBody>
      </p:sp>
      <p:sp>
        <p:nvSpPr>
          <p:cNvPr id="17" name="Tekstin paikkamerkki 4">
            <a:extLst>
              <a:ext uri="{FF2B5EF4-FFF2-40B4-BE49-F238E27FC236}">
                <a16:creationId xmlns:a16="http://schemas.microsoft.com/office/drawing/2014/main" id="{8C562E02-7388-9941-9E04-CFE002D4AAF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974276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114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6C23EAA9-3958-9D4F-A785-F6DC001DAB2E}"/>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A22A9075-60CC-6947-8D52-D6E39BBCDD5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EFE45AE6-2AD0-8B4E-9B98-278D7F3D051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777816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20046"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lvl1pPr>
              <a:lnSpc>
                <a:spcPct val="90000"/>
              </a:lnSpc>
              <a:defRPr/>
            </a:lvl1p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E0A766A0-DAD7-444C-935F-55B95627730F}"/>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57E677A3-1FEF-FA4F-9C7F-5CEACED584E1}"/>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EDEDD7C4-8F5E-3249-A331-6B5FA78D178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22679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ck | Presentation info">
    <p:spTree>
      <p:nvGrpSpPr>
        <p:cNvPr id="1" name=""/>
        <p:cNvGrpSpPr/>
        <p:nvPr/>
      </p:nvGrpSpPr>
      <p:grpSpPr>
        <a:xfrm>
          <a:off x="0" y="0"/>
          <a:ext cx="0" cy="0"/>
          <a:chOff x="0" y="0"/>
          <a:chExt cx="0" cy="0"/>
        </a:xfrm>
      </p:grpSpPr>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0" y="6350"/>
            <a:ext cx="12192000" cy="6851650"/>
          </a:xfrm>
          <a:prstGeom prst="rect">
            <a:avLst/>
          </a:prstGeom>
        </p:spPr>
      </p:pic>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Otsikko 6">
            <a:extLst>
              <a:ext uri="{FF2B5EF4-FFF2-40B4-BE49-F238E27FC236}">
                <a16:creationId xmlns:a16="http://schemas.microsoft.com/office/drawing/2014/main" id="{DDBC42E4-2952-2C45-AC2F-468D76CEB2AA}"/>
              </a:ext>
            </a:extLst>
          </p:cNvPr>
          <p:cNvSpPr>
            <a:spLocks noGrp="1"/>
          </p:cNvSpPr>
          <p:nvPr>
            <p:ph type="title" hasCustomPrompt="1"/>
          </p:nvPr>
        </p:nvSpPr>
        <p:spPr>
          <a:xfrm>
            <a:off x="1060316" y="3566160"/>
            <a:ext cx="7201941" cy="589946"/>
          </a:xfrm>
        </p:spPr>
        <p:txBody>
          <a:bodyPr wrap="none" anchor="t">
            <a:noAutofit/>
          </a:bodyPr>
          <a:lstStyle>
            <a:lvl1pPr>
              <a:lnSpc>
                <a:spcPct val="90000"/>
              </a:lnSpc>
              <a:defRPr/>
            </a:lvl1pPr>
          </a:lstStyle>
          <a:p>
            <a:r>
              <a:rPr lang="fi-FI" dirty="0" err="1"/>
              <a:t>presentation</a:t>
            </a:r>
            <a:r>
              <a:rPr lang="fi-FI" dirty="0"/>
              <a:t> </a:t>
            </a:r>
            <a:r>
              <a:rPr lang="fi-FI" dirty="0" err="1"/>
              <a:t>name</a:t>
            </a:r>
            <a:endParaRPr lang="fi-FI" dirty="0"/>
          </a:p>
        </p:txBody>
      </p:sp>
      <p:sp>
        <p:nvSpPr>
          <p:cNvPr id="12" name="Tekstin paikkamerkki 10">
            <a:extLst>
              <a:ext uri="{FF2B5EF4-FFF2-40B4-BE49-F238E27FC236}">
                <a16:creationId xmlns:a16="http://schemas.microsoft.com/office/drawing/2014/main" id="{7C0920C6-BEA8-6B41-972B-D5A64BFFBCC5}"/>
              </a:ext>
            </a:extLst>
          </p:cNvPr>
          <p:cNvSpPr>
            <a:spLocks noGrp="1"/>
          </p:cNvSpPr>
          <p:nvPr>
            <p:ph type="body" sz="quarter" idx="10" hasCustomPrompt="1"/>
          </p:nvPr>
        </p:nvSpPr>
        <p:spPr>
          <a:xfrm>
            <a:off x="1060316" y="4171346"/>
            <a:ext cx="7201941" cy="857854"/>
          </a:xfrm>
          <a:prstGeom prst="rect">
            <a:avLst/>
          </a:prstGeom>
        </p:spPr>
        <p:txBody>
          <a:bodyPr lIns="108000" anchor="ctr">
            <a:noAutofit/>
          </a:bodyPr>
          <a:lstStyle>
            <a:lvl1pPr marL="0" indent="0">
              <a:lnSpc>
                <a:spcPct val="120000"/>
              </a:lnSpc>
              <a:spcBef>
                <a:spcPts val="0"/>
              </a:spcBef>
              <a:spcAft>
                <a:spcPts val="100"/>
              </a:spcAft>
              <a:buNone/>
              <a:defRPr sz="1800" baseline="0"/>
            </a:lvl1pPr>
          </a:lstStyle>
          <a:p>
            <a:pPr lvl="0"/>
            <a:r>
              <a:rPr lang="fi-FI" dirty="0" err="1"/>
              <a:t>Subtitle</a:t>
            </a:r>
            <a:endParaRPr lang="fi-FI" dirty="0"/>
          </a:p>
        </p:txBody>
      </p:sp>
      <p:sp>
        <p:nvSpPr>
          <p:cNvPr id="13" name="Suorakulmio 12">
            <a:extLst>
              <a:ext uri="{FF2B5EF4-FFF2-40B4-BE49-F238E27FC236}">
                <a16:creationId xmlns:a16="http://schemas.microsoft.com/office/drawing/2014/main" id="{A4919261-4A00-6A43-BB86-09C584DF13DB}"/>
              </a:ext>
            </a:extLst>
          </p:cNvPr>
          <p:cNvSpPr/>
          <p:nvPr userDrawn="1"/>
        </p:nvSpPr>
        <p:spPr>
          <a:xfrm>
            <a:off x="1171575" y="3269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Tekstin paikkamerkki 10">
            <a:extLst>
              <a:ext uri="{FF2B5EF4-FFF2-40B4-BE49-F238E27FC236}">
                <a16:creationId xmlns:a16="http://schemas.microsoft.com/office/drawing/2014/main" id="{653B86EC-0A5C-4D47-8412-301424500992}"/>
              </a:ext>
            </a:extLst>
          </p:cNvPr>
          <p:cNvSpPr>
            <a:spLocks noGrp="1"/>
          </p:cNvSpPr>
          <p:nvPr>
            <p:ph type="body" sz="quarter" idx="11" hasCustomPrompt="1"/>
          </p:nvPr>
        </p:nvSpPr>
        <p:spPr>
          <a:xfrm>
            <a:off x="1060316" y="5152368"/>
            <a:ext cx="7201941" cy="985894"/>
          </a:xfrm>
          <a:prstGeom prst="rect">
            <a:avLst/>
          </a:prstGeom>
        </p:spPr>
        <p:txBody>
          <a:bodyPr lIns="108000">
            <a:noAutofit/>
          </a:bodyPr>
          <a:lstStyle>
            <a:lvl1pPr marL="0" indent="0">
              <a:lnSpc>
                <a:spcPct val="120000"/>
              </a:lnSpc>
              <a:spcBef>
                <a:spcPts val="200"/>
              </a:spcBef>
              <a:spcAft>
                <a:spcPts val="200"/>
              </a:spcAft>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9" name="Tekstin paikkamerkki 10">
            <a:extLst>
              <a:ext uri="{FF2B5EF4-FFF2-40B4-BE49-F238E27FC236}">
                <a16:creationId xmlns:a16="http://schemas.microsoft.com/office/drawing/2014/main" id="{D7A0A48E-3C2F-8B4A-835C-7D17A4ADD2FD}"/>
              </a:ext>
            </a:extLst>
          </p:cNvPr>
          <p:cNvSpPr>
            <a:spLocks noGrp="1"/>
          </p:cNvSpPr>
          <p:nvPr>
            <p:ph type="body" sz="quarter" idx="12" hasCustomPrompt="1"/>
          </p:nvPr>
        </p:nvSpPr>
        <p:spPr>
          <a:xfrm>
            <a:off x="1792388" y="3234566"/>
            <a:ext cx="6469869" cy="176956"/>
          </a:xfrm>
          <a:prstGeom prst="rect">
            <a:avLst/>
          </a:prstGeom>
        </p:spPr>
        <p:txBody>
          <a:bodyPr wrap="none" lIns="0" bIns="0" anchor="b"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22" name="Kuvan paikkamerkki 2">
            <a:extLst>
              <a:ext uri="{FF2B5EF4-FFF2-40B4-BE49-F238E27FC236}">
                <a16:creationId xmlns:a16="http://schemas.microsoft.com/office/drawing/2014/main" id="{245F8B55-5CEB-7F47-93BC-43BB75EA654C}"/>
              </a:ext>
            </a:extLst>
          </p:cNvPr>
          <p:cNvSpPr>
            <a:spLocks noGrp="1"/>
          </p:cNvSpPr>
          <p:nvPr>
            <p:ph type="pic" idx="13"/>
          </p:nvPr>
        </p:nvSpPr>
        <p:spPr>
          <a:xfrm>
            <a:off x="8702610" y="28682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spTree>
    <p:extLst>
      <p:ext uri="{BB962C8B-B14F-4D97-AF65-F5344CB8AC3E}">
        <p14:creationId xmlns:p14="http://schemas.microsoft.com/office/powerpoint/2010/main" val="2903944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209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8EB9318D-5A03-6842-9412-840709EDDB49}"/>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90A353E2-47CB-844F-A71B-FFF8B9893EC2}"/>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ACFC3D9C-27AC-CC4A-BABE-7FAF78196AE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06832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F606E8D0-75C8-5947-A0F1-13D6CE501EF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69" y="4733751"/>
            <a:ext cx="10377391" cy="712615"/>
          </a:xfrm>
        </p:spPr>
        <p:txBody>
          <a:bodyPr wrap="none" anchor="t" anchorCtr="0">
            <a:noAutofit/>
          </a:bodyPr>
          <a:lstStyle>
            <a:lvl1pPr algn="l">
              <a:defRPr sz="6000"/>
            </a:lvl1pPr>
          </a:lstStyle>
          <a:p>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10344734"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1"/>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dirty="0"/>
          </a:p>
        </p:txBody>
      </p:sp>
      <p:pic>
        <p:nvPicPr>
          <p:cNvPr id="6" name="Kuva 5">
            <a:extLst>
              <a:ext uri="{FF2B5EF4-FFF2-40B4-BE49-F238E27FC236}">
                <a16:creationId xmlns:a16="http://schemas.microsoft.com/office/drawing/2014/main" id="{3F490A3D-988A-B048-9837-BD2BE9BFCE4B}"/>
              </a:ext>
            </a:extLst>
          </p:cNvPr>
          <p:cNvPicPr>
            <a:picLocks noChangeAspect="1"/>
          </p:cNvPicPr>
          <p:nvPr userDrawn="1"/>
        </p:nvPicPr>
        <p:blipFill>
          <a:blip r:embed="rId2"/>
          <a:stretch>
            <a:fillRect/>
          </a:stretch>
        </p:blipFill>
        <p:spPr>
          <a:xfrm>
            <a:off x="10674178" y="270824"/>
            <a:ext cx="1040968" cy="458829"/>
          </a:xfrm>
          <a:prstGeom prst="rect">
            <a:avLst/>
          </a:prstGeom>
        </p:spPr>
      </p:pic>
    </p:spTree>
    <p:extLst>
      <p:ext uri="{BB962C8B-B14F-4D97-AF65-F5344CB8AC3E}">
        <p14:creationId xmlns:p14="http://schemas.microsoft.com/office/powerpoint/2010/main" val="192429840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solidFill>
                  <a:schemeClr val="bg1"/>
                </a:solidFill>
              </a:defRPr>
            </a:lvl1pPr>
          </a:lstStyle>
          <a:p>
            <a:endParaRPr lang="fi-FI"/>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solidFill>
                  <a:schemeClr val="bg1"/>
                </a:solidFill>
              </a:rPr>
              <a:t>x</a:t>
            </a: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tx1"/>
          </a:solidFill>
        </p:spPr>
        <p:txBody>
          <a:bodyPr/>
          <a:lstStyle>
            <a:lvl1pPr marL="0" indent="0">
              <a:buNone/>
              <a:defRPr>
                <a:solidFill>
                  <a:schemeClr val="bg1"/>
                </a:solidFill>
              </a:defRPr>
            </a:lvl1pPr>
          </a:lstStyle>
          <a:p>
            <a:r>
              <a:rPr lang="fi-FI"/>
              <a:t>x</a:t>
            </a:r>
          </a:p>
        </p:txBody>
      </p:sp>
      <p:sp>
        <p:nvSpPr>
          <p:cNvPr id="11" name="Text Placeholder 3">
            <a:extLst>
              <a:ext uri="{FF2B5EF4-FFF2-40B4-BE49-F238E27FC236}">
                <a16:creationId xmlns:a16="http://schemas.microsoft.com/office/drawing/2014/main" id="{240B74D8-A141-984B-9BFD-B15D1D656A7A}"/>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3"/>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2" name="Otsikko 1">
            <a:extLst>
              <a:ext uri="{FF2B5EF4-FFF2-40B4-BE49-F238E27FC236}">
                <a16:creationId xmlns:a16="http://schemas.microsoft.com/office/drawing/2014/main" id="{EE579F28-5544-1749-9D88-521720333195}"/>
              </a:ext>
            </a:extLst>
          </p:cNvPr>
          <p:cNvSpPr>
            <a:spLocks noGrp="1"/>
          </p:cNvSpPr>
          <p:nvPr>
            <p:ph type="title"/>
          </p:nvPr>
        </p:nvSpPr>
        <p:spPr>
          <a:xfrm>
            <a:off x="1329645" y="1296545"/>
            <a:ext cx="4088003" cy="1250171"/>
          </a:xfrm>
        </p:spPr>
        <p:txBody>
          <a:bodyPr wrap="square" anchor="t">
            <a:normAutofit/>
          </a:bodyPr>
          <a:lstStyle>
            <a:lvl1pPr>
              <a:lnSpc>
                <a:spcPct val="80000"/>
              </a:lnSpc>
              <a:defRPr sz="3200">
                <a:solidFill>
                  <a:schemeClr val="bg1"/>
                </a:solidFill>
              </a:defRPr>
            </a:lvl1pPr>
          </a:lstStyle>
          <a:p>
            <a:endParaRPr lang="fi-FI" dirty="0"/>
          </a:p>
        </p:txBody>
      </p:sp>
      <p:sp>
        <p:nvSpPr>
          <p:cNvPr id="13" name="Suorakulmio 12">
            <a:extLst>
              <a:ext uri="{FF2B5EF4-FFF2-40B4-BE49-F238E27FC236}">
                <a16:creationId xmlns:a16="http://schemas.microsoft.com/office/drawing/2014/main" id="{2A28311B-A008-284B-951B-D860D3563C1D}"/>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372704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 Comparison - Two columns">
    <p:spTree>
      <p:nvGrpSpPr>
        <p:cNvPr id="1" name=""/>
        <p:cNvGrpSpPr/>
        <p:nvPr/>
      </p:nvGrpSpPr>
      <p:grpSpPr>
        <a:xfrm>
          <a:off x="0" y="0"/>
          <a:ext cx="0" cy="0"/>
          <a:chOff x="0" y="0"/>
          <a:chExt cx="0" cy="0"/>
        </a:xfrm>
      </p:grpSpPr>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62379"/>
            <a:ext cx="10515600" cy="468479"/>
          </a:xfrm>
        </p:spPr>
        <p:txBody>
          <a:bodyPr anchor="t"/>
          <a:lstStyle/>
          <a:p>
            <a:endParaRPr lang="fi-FI" dirty="0"/>
          </a:p>
        </p:txBody>
      </p:sp>
      <p:sp>
        <p:nvSpPr>
          <p:cNvPr id="12" name="Tekstin paikkamerkki 2">
            <a:extLst>
              <a:ext uri="{FF2B5EF4-FFF2-40B4-BE49-F238E27FC236}">
                <a16:creationId xmlns:a16="http://schemas.microsoft.com/office/drawing/2014/main" id="{65D39B04-891C-1C45-9F13-BFB6A5B67C01}"/>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13" name="Content Placeholder 7">
            <a:extLst>
              <a:ext uri="{FF2B5EF4-FFF2-40B4-BE49-F238E27FC236}">
                <a16:creationId xmlns:a16="http://schemas.microsoft.com/office/drawing/2014/main" id="{AD812CBD-434A-2946-8B0D-EE4BAD420293}"/>
              </a:ext>
            </a:extLst>
          </p:cNvPr>
          <p:cNvSpPr>
            <a:spLocks noGrp="1"/>
          </p:cNvSpPr>
          <p:nvPr>
            <p:ph sz="quarter" idx="13" hasCustomPrompt="1"/>
          </p:nvPr>
        </p:nvSpPr>
        <p:spPr>
          <a:xfrm>
            <a:off x="927100" y="3300097"/>
            <a:ext cx="5157786" cy="287195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a:t>
            </a:r>
            <a:endParaRPr lang="en-FI"/>
          </a:p>
        </p:txBody>
      </p:sp>
      <p:sp>
        <p:nvSpPr>
          <p:cNvPr id="15" name="Content Placeholder 7">
            <a:extLst>
              <a:ext uri="{FF2B5EF4-FFF2-40B4-BE49-F238E27FC236}">
                <a16:creationId xmlns:a16="http://schemas.microsoft.com/office/drawing/2014/main" id="{F8618424-CA01-3740-AD98-903A027BA2A1}"/>
              </a:ext>
            </a:extLst>
          </p:cNvPr>
          <p:cNvSpPr>
            <a:spLocks noGrp="1"/>
          </p:cNvSpPr>
          <p:nvPr>
            <p:ph sz="quarter" idx="14" hasCustomPrompt="1"/>
          </p:nvPr>
        </p:nvSpPr>
        <p:spPr>
          <a:xfrm>
            <a:off x="6281929" y="3300097"/>
            <a:ext cx="5157786" cy="2871950"/>
          </a:xfrm>
          <a:noFill/>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      </a:t>
            </a:r>
            <a:endParaRPr lang="en-FI"/>
          </a:p>
        </p:txBody>
      </p:sp>
      <p:sp>
        <p:nvSpPr>
          <p:cNvPr id="16" name="Tekstin paikkamerkki 2">
            <a:extLst>
              <a:ext uri="{FF2B5EF4-FFF2-40B4-BE49-F238E27FC236}">
                <a16:creationId xmlns:a16="http://schemas.microsoft.com/office/drawing/2014/main" id="{1056DD16-833C-ED40-8A88-EF8BC6C5A0B8}"/>
              </a:ext>
            </a:extLst>
          </p:cNvPr>
          <p:cNvSpPr>
            <a:spLocks noGrp="1"/>
          </p:cNvSpPr>
          <p:nvPr>
            <p:ph type="body" idx="15"/>
          </p:nvPr>
        </p:nvSpPr>
        <p:spPr>
          <a:xfrm>
            <a:off x="897031" y="2525700"/>
            <a:ext cx="5198969"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8" name="Tekstin paikkamerkki 4">
            <a:extLst>
              <a:ext uri="{FF2B5EF4-FFF2-40B4-BE49-F238E27FC236}">
                <a16:creationId xmlns:a16="http://schemas.microsoft.com/office/drawing/2014/main" id="{D0C73AF9-A6E1-B443-B52E-7BD5A084849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343023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652776"/>
          </a:xfrm>
        </p:spPr>
        <p:txBody>
          <a:bodyPr/>
          <a:lstStyle/>
          <a:p>
            <a:endParaRPr lang="en-FI"/>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BDC6C21A-463D-094A-9D2E-0A166E65544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C9235660-E035-1447-B0F3-DE7754B0A4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39540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7031" y="2519270"/>
            <a:ext cx="10515600" cy="3652777"/>
          </a:xfrm>
        </p:spPr>
        <p:txBody>
          <a:bodyPr/>
          <a:lstStyle/>
          <a:p>
            <a:endParaRPr lang="en-FI"/>
          </a:p>
        </p:txBody>
      </p:sp>
      <p:sp>
        <p:nvSpPr>
          <p:cNvPr id="10" name="Suorakulmio 9">
            <a:extLst>
              <a:ext uri="{FF2B5EF4-FFF2-40B4-BE49-F238E27FC236}">
                <a16:creationId xmlns:a16="http://schemas.microsoft.com/office/drawing/2014/main" id="{7CB3909F-C080-9443-B5A8-3CF5716C3F3C}"/>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4">
            <a:extLst>
              <a:ext uri="{FF2B5EF4-FFF2-40B4-BE49-F238E27FC236}">
                <a16:creationId xmlns:a16="http://schemas.microsoft.com/office/drawing/2014/main" id="{31836AFB-43F4-7A47-98AA-EEC5B90E9F4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26113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3185FCE3-B080-FE45-AF69-C3D59F41B7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Kuva 6">
            <a:extLst>
              <a:ext uri="{FF2B5EF4-FFF2-40B4-BE49-F238E27FC236}">
                <a16:creationId xmlns:a16="http://schemas.microsoft.com/office/drawing/2014/main" id="{A20787FC-2D7F-194E-B898-AC078B20DE87}"/>
              </a:ext>
            </a:extLst>
          </p:cNvPr>
          <p:cNvPicPr>
            <a:picLocks noChangeAspect="1"/>
          </p:cNvPicPr>
          <p:nvPr userDrawn="1"/>
        </p:nvPicPr>
        <p:blipFill>
          <a:blip r:embed="rId2"/>
          <a:stretch>
            <a:fillRect/>
          </a:stretch>
        </p:blipFill>
        <p:spPr>
          <a:xfrm>
            <a:off x="10674178" y="270824"/>
            <a:ext cx="1040968" cy="458829"/>
          </a:xfrm>
          <a:prstGeom prst="rect">
            <a:avLst/>
          </a:prstGeom>
        </p:spPr>
      </p:pic>
      <p:sp>
        <p:nvSpPr>
          <p:cNvPr id="8" name="Suorakulmio 7">
            <a:extLst>
              <a:ext uri="{FF2B5EF4-FFF2-40B4-BE49-F238E27FC236}">
                <a16:creationId xmlns:a16="http://schemas.microsoft.com/office/drawing/2014/main" id="{96644008-089B-F241-B51A-EA520BB1C3C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Otsikko 6">
            <a:extLst>
              <a:ext uri="{FF2B5EF4-FFF2-40B4-BE49-F238E27FC236}">
                <a16:creationId xmlns:a16="http://schemas.microsoft.com/office/drawing/2014/main" id="{FC835087-F56A-C242-A8CA-7F848F3DEAD1}"/>
              </a:ext>
            </a:extLst>
          </p:cNvPr>
          <p:cNvSpPr>
            <a:spLocks noGrp="1"/>
          </p:cNvSpPr>
          <p:nvPr>
            <p:ph type="title"/>
          </p:nvPr>
        </p:nvSpPr>
        <p:spPr>
          <a:xfrm>
            <a:off x="897031" y="937292"/>
            <a:ext cx="10515600" cy="468479"/>
          </a:xfrm>
        </p:spPr>
        <p:txBody>
          <a:bodyPr/>
          <a:lstStyle/>
          <a:p>
            <a:endParaRPr lang="fi-FI" dirty="0"/>
          </a:p>
        </p:txBody>
      </p:sp>
      <p:sp>
        <p:nvSpPr>
          <p:cNvPr id="11" name="Text Placeholder 2">
            <a:extLst>
              <a:ext uri="{FF2B5EF4-FFF2-40B4-BE49-F238E27FC236}">
                <a16:creationId xmlns:a16="http://schemas.microsoft.com/office/drawing/2014/main" id="{2182F5BE-B730-EB43-B988-7EC6721AD6A5}"/>
              </a:ext>
            </a:extLst>
          </p:cNvPr>
          <p:cNvSpPr>
            <a:spLocks noGrp="1"/>
          </p:cNvSpPr>
          <p:nvPr>
            <p:ph type="body" sz="quarter" idx="12" hasCustomPrompt="1"/>
          </p:nvPr>
        </p:nvSpPr>
        <p:spPr>
          <a:xfrm>
            <a:off x="1702526" y="1931803"/>
            <a:ext cx="9710105" cy="4240243"/>
          </a:xfrm>
        </p:spPr>
        <p:txBody>
          <a:bodyPr/>
          <a:lstStyle>
            <a:lvl1pPr>
              <a:defRPr>
                <a:solidFill>
                  <a:schemeClr val="bg1"/>
                </a:solidFill>
              </a:defRPr>
            </a:lvl1pPr>
            <a:lvl2pPr>
              <a:buFontTx/>
              <a:buBlip>
                <a:blip r:embed="rId3"/>
              </a:buBlip>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2" name="Tekstin paikkamerkki 4">
            <a:extLst>
              <a:ext uri="{FF2B5EF4-FFF2-40B4-BE49-F238E27FC236}">
                <a16:creationId xmlns:a16="http://schemas.microsoft.com/office/drawing/2014/main" id="{B65B680B-850E-F146-8DA0-975DC07E4FD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9203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o we ar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47067" y="1233001"/>
            <a:ext cx="869383" cy="711313"/>
          </a:xfrm>
          <a:prstGeom prst="rect">
            <a:avLst/>
          </a:prstGeom>
        </p:spPr>
      </p:pic>
      <p:sp>
        <p:nvSpPr>
          <p:cNvPr id="9" name="Tekstiruutu 13">
            <a:extLst>
              <a:ext uri="{FF2B5EF4-FFF2-40B4-BE49-F238E27FC236}">
                <a16:creationId xmlns:a16="http://schemas.microsoft.com/office/drawing/2014/main" id="{D6BCEB57-A04E-F044-922A-38F9D819B88A}"/>
              </a:ext>
            </a:extLst>
          </p:cNvPr>
          <p:cNvSpPr txBox="1"/>
          <p:nvPr userDrawn="1"/>
        </p:nvSpPr>
        <p:spPr>
          <a:xfrm>
            <a:off x="1447066" y="2291346"/>
            <a:ext cx="5499299" cy="2219182"/>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4239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o we ar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862650"/>
            <a:ext cx="869383" cy="711313"/>
          </a:xfrm>
          <a:prstGeom prst="rect">
            <a:avLst/>
          </a:prstGeom>
        </p:spPr>
      </p:pic>
      <p:sp>
        <p:nvSpPr>
          <p:cNvPr id="6" name="Tekstiruutu 13">
            <a:extLst>
              <a:ext uri="{FF2B5EF4-FFF2-40B4-BE49-F238E27FC236}">
                <a16:creationId xmlns:a16="http://schemas.microsoft.com/office/drawing/2014/main" id="{356E3FCE-4EA8-2447-B93E-D112AFEEDC7F}"/>
              </a:ext>
            </a:extLst>
          </p:cNvPr>
          <p:cNvSpPr txBox="1"/>
          <p:nvPr userDrawn="1"/>
        </p:nvSpPr>
        <p:spPr>
          <a:xfrm>
            <a:off x="1019174" y="1864893"/>
            <a:ext cx="5466149" cy="2422798"/>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5851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trategy - 1. Open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4ABAA-AB16-B04C-B98E-9E27895831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6748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trategy - 2. System Earth">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614182-D5C1-E944-9EA0-91716C06A7B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75456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trategy - 3. Scientific Solu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7412B-1598-9A40-92FC-C9ECFD8C73C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18307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Strategy - 3. Scientific Solu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EC0C52-5F1A-2B40-8056-3360BCE90CA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01040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Kuva 13" descr="Kuva, joka sisältää kohteen istuminen, pöytä, kannettava, musta&#10;&#10;Kuvaus luotu automaattisesti">
            <a:extLst>
              <a:ext uri="{FF2B5EF4-FFF2-40B4-BE49-F238E27FC236}">
                <a16:creationId xmlns:a16="http://schemas.microsoft.com/office/drawing/2014/main" id="{146A491B-636F-3E44-8966-7CF5322CBC7B}"/>
              </a:ext>
            </a:extLst>
          </p:cNvPr>
          <p:cNvPicPr>
            <a:picLocks noChangeAspect="1"/>
          </p:cNvPicPr>
          <p:nvPr userDrawn="1"/>
        </p:nvPicPr>
        <p:blipFill>
          <a:blip r:embed="rId26"/>
          <a:stretch>
            <a:fillRect/>
          </a:stretch>
        </p:blipFill>
        <p:spPr>
          <a:xfrm>
            <a:off x="0" y="-2040"/>
            <a:ext cx="12192000"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0016"/>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8D3B-1FF9-624C-8C50-0B4815CF6181}" type="slidenum">
              <a:rPr lang="fi-FI" smtClean="0"/>
              <a:t>‹#›</a:t>
            </a:fld>
            <a:endParaRPr lang="fi-FI"/>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27"/>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1F321E91-2DA2-C34F-8B08-32A73593A20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37657035"/>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50" r:id="rId3"/>
    <p:sldLayoutId id="2147483654" r:id="rId4"/>
    <p:sldLayoutId id="2147483668" r:id="rId5"/>
    <p:sldLayoutId id="2147483655" r:id="rId6"/>
    <p:sldLayoutId id="2147483672" r:id="rId7"/>
    <p:sldLayoutId id="2147483673" r:id="rId8"/>
    <p:sldLayoutId id="2147483678" r:id="rId9"/>
    <p:sldLayoutId id="2147483674" r:id="rId10"/>
    <p:sldLayoutId id="2147483665" r:id="rId11"/>
    <p:sldLayoutId id="2147483664" r:id="rId12"/>
    <p:sldLayoutId id="2147483711" r:id="rId13"/>
    <p:sldLayoutId id="2147483661" r:id="rId14"/>
    <p:sldLayoutId id="2147483662" r:id="rId15"/>
    <p:sldLayoutId id="2147483714" r:id="rId16"/>
    <p:sldLayoutId id="2147483649" r:id="rId17"/>
    <p:sldLayoutId id="2147483677" r:id="rId18"/>
    <p:sldLayoutId id="2147483681" r:id="rId19"/>
    <p:sldLayoutId id="2147483682" r:id="rId20"/>
    <p:sldLayoutId id="2147483680" r:id="rId21"/>
    <p:sldLayoutId id="2147483666" r:id="rId22"/>
    <p:sldLayoutId id="2147483667" r:id="rId23"/>
    <p:sldLayoutId id="2147483679" r:id="rId24"/>
  </p:sldLayoutIdLst>
  <p:txStyles>
    <p:titleStyle>
      <a:lvl1pPr algn="l" defTabSz="914400" rtl="0" eaLnBrk="1" latinLnBrk="0" hangingPunct="1">
        <a:lnSpc>
          <a:spcPct val="90000"/>
        </a:lnSpc>
        <a:spcBef>
          <a:spcPct val="0"/>
        </a:spcBef>
        <a:buNone/>
        <a:defRPr sz="3500" b="1" i="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rgbClr val="23B900"/>
        </a:buClr>
        <a:buSzPct val="100000"/>
        <a:buFontTx/>
        <a:buBlip>
          <a:blip r:embed="rId28"/>
        </a:buBlip>
        <a:defRPr sz="1800" b="0" i="0" kern="1200" baseline="0">
          <a:solidFill>
            <a:schemeClr val="tx1"/>
          </a:solidFill>
          <a:latin typeface="+mn-lt"/>
          <a:ea typeface="+mn-ea"/>
          <a:cs typeface="+mn-cs"/>
        </a:defRPr>
      </a:lvl1pPr>
      <a:lvl2pPr marL="742950" marR="0" indent="-285750" algn="l" defTabSz="914400" rtl="0" eaLnBrk="1" fontAlgn="auto" latinLnBrk="0" hangingPunct="1">
        <a:lnSpc>
          <a:spcPct val="120000"/>
        </a:lnSpc>
        <a:spcBef>
          <a:spcPts val="300"/>
        </a:spcBef>
        <a:spcAft>
          <a:spcPts val="200"/>
        </a:spcAft>
        <a:buClr>
          <a:srgbClr val="23B900"/>
        </a:buClr>
        <a:buSzTx/>
        <a:buFontTx/>
        <a:buBlip>
          <a:blip r:embed="rId29"/>
        </a:buBlip>
        <a:tabLst/>
        <a:defRPr sz="1500" kern="1200" baseline="0">
          <a:solidFill>
            <a:schemeClr val="tx1"/>
          </a:solidFill>
          <a:latin typeface="+mn-lt"/>
          <a:ea typeface="+mn-ea"/>
          <a:cs typeface="+mn-cs"/>
        </a:defRPr>
      </a:lvl2pPr>
      <a:lvl3pPr marL="11430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906D5AEE-5AD6-2941-9B3E-8386B803E30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4" name="Kuva 13">
            <a:extLst>
              <a:ext uri="{FF2B5EF4-FFF2-40B4-BE49-F238E27FC236}">
                <a16:creationId xmlns:a16="http://schemas.microsoft.com/office/drawing/2014/main" id="{146A491B-636F-3E44-8966-7CF5322CBC7B}"/>
              </a:ext>
            </a:extLst>
          </p:cNvPr>
          <p:cNvPicPr>
            <a:picLocks noChangeAspect="1"/>
          </p:cNvPicPr>
          <p:nvPr userDrawn="1"/>
        </p:nvPicPr>
        <p:blipFill>
          <a:blip r:embed="rId14"/>
          <a:srcRect/>
          <a:stretch/>
        </p:blipFill>
        <p:spPr>
          <a:xfrm>
            <a:off x="5644" y="0"/>
            <a:ext cx="12180711"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1708"/>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6748D3B-1FF9-624C-8C50-0B4815CF6181}" type="slidenum">
              <a:rPr lang="fi-FI" smtClean="0"/>
              <a:pPr/>
              <a:t>‹#›</a:t>
            </a:fld>
            <a:endParaRPr lang="fi-FI" dirty="0"/>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15"/>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E7A73F5A-FFC7-044F-B9BD-07537030E8B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12684311"/>
      </p:ext>
    </p:extLst>
  </p:cSld>
  <p:clrMap bg1="dk1" tx1="lt1" bg2="dk2" tx2="lt2" accent1="accent1" accent2="accent2" accent3="accent3" accent4="accent4" accent5="accent5" accent6="accent6" hlink="hlink" folHlink="folHlink"/>
  <p:sldLayoutIdLst>
    <p:sldLayoutId id="2147483686" r:id="rId1"/>
    <p:sldLayoutId id="2147483695" r:id="rId2"/>
    <p:sldLayoutId id="2147483696" r:id="rId3"/>
    <p:sldLayoutId id="2147483697" r:id="rId4"/>
    <p:sldLayoutId id="2147483718" r:id="rId5"/>
    <p:sldLayoutId id="2147483719" r:id="rId6"/>
    <p:sldLayoutId id="2147483700" r:id="rId7"/>
    <p:sldLayoutId id="2147483701" r:id="rId8"/>
    <p:sldLayoutId id="2147483702" r:id="rId9"/>
    <p:sldLayoutId id="2147483705" r:id="rId10"/>
    <p:sldLayoutId id="2147483706" r:id="rId11"/>
    <p:sldLayoutId id="2147483709" r:id="rId12"/>
  </p:sldLayoutIdLst>
  <p:txStyles>
    <p:titleStyle>
      <a:lvl1pPr algn="l" defTabSz="914400" rtl="0" eaLnBrk="1" latinLnBrk="0" hangingPunct="1">
        <a:lnSpc>
          <a:spcPct val="90000"/>
        </a:lnSpc>
        <a:spcBef>
          <a:spcPct val="0"/>
        </a:spcBef>
        <a:buNone/>
        <a:defRPr sz="3500" b="1" i="0" kern="1200" cap="all" baseline="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400"/>
        </a:spcBef>
        <a:spcAft>
          <a:spcPts val="100"/>
        </a:spcAft>
        <a:buClr>
          <a:srgbClr val="23B900"/>
        </a:buClr>
        <a:buSzPct val="100000"/>
        <a:buFontTx/>
        <a:buBlip>
          <a:blip r:embed="rId16"/>
        </a:buBlip>
        <a:defRPr sz="1800" b="0" i="0" kern="1200" baseline="0">
          <a:solidFill>
            <a:schemeClr val="bg1"/>
          </a:solidFill>
          <a:latin typeface="+mn-lt"/>
          <a:ea typeface="+mn-ea"/>
          <a:cs typeface="+mn-cs"/>
        </a:defRPr>
      </a:lvl1pPr>
      <a:lvl2pPr marL="457200" marR="0" indent="0" algn="l" defTabSz="914400" rtl="0" eaLnBrk="1" fontAlgn="auto" latinLnBrk="0" hangingPunct="1">
        <a:lnSpc>
          <a:spcPts val="1800"/>
        </a:lnSpc>
        <a:spcBef>
          <a:spcPts val="500"/>
        </a:spcBef>
        <a:spcAft>
          <a:spcPts val="0"/>
        </a:spcAft>
        <a:buClr>
          <a:srgbClr val="23B900"/>
        </a:buClr>
        <a:buSzTx/>
        <a:buFont typeface="Wingdings" pitchFamily="2" charset="2"/>
        <a:buNone/>
        <a:tabLst/>
        <a:defRPr sz="1500" kern="1200" baseline="0">
          <a:solidFill>
            <a:schemeClr val="tx1"/>
          </a:solidFill>
          <a:latin typeface="+mn-lt"/>
          <a:ea typeface="+mn-ea"/>
          <a:cs typeface="+mn-cs"/>
        </a:defRPr>
      </a:lvl2pPr>
      <a:lvl3pPr marL="1143000" indent="-228600" algn="l" defTabSz="914400" rtl="0" eaLnBrk="1" latinLnBrk="0" hangingPunct="1">
        <a:lnSpc>
          <a:spcPts val="1500"/>
        </a:lnSpc>
        <a:spcBef>
          <a:spcPts val="500"/>
        </a:spcBef>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5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06EB-8557-A0F7-A83C-3C3BF87029FF}"/>
              </a:ext>
            </a:extLst>
          </p:cNvPr>
          <p:cNvSpPr>
            <a:spLocks noGrp="1"/>
          </p:cNvSpPr>
          <p:nvPr>
            <p:ph type="title"/>
          </p:nvPr>
        </p:nvSpPr>
        <p:spPr/>
        <p:txBody>
          <a:bodyPr>
            <a:normAutofit fontScale="90000"/>
          </a:bodyPr>
          <a:lstStyle/>
          <a:p>
            <a:r>
              <a:rPr lang="en-US" sz="3600" b="1" i="0" u="none" strike="noStrike" baseline="0" dirty="0">
                <a:latin typeface="Helvetica-Bold"/>
              </a:rPr>
              <a:t>Operating System Definition</a:t>
            </a:r>
            <a:endParaRPr lang="en-US" dirty="0"/>
          </a:p>
        </p:txBody>
      </p:sp>
      <p:sp>
        <p:nvSpPr>
          <p:cNvPr id="3" name="Text Placeholder 2">
            <a:extLst>
              <a:ext uri="{FF2B5EF4-FFF2-40B4-BE49-F238E27FC236}">
                <a16:creationId xmlns:a16="http://schemas.microsoft.com/office/drawing/2014/main" id="{6F2E7726-4670-95CC-16EE-9EB19F85236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8E785D6-0CA6-FF5C-095E-6B432A50CC78}"/>
              </a:ext>
            </a:extLst>
          </p:cNvPr>
          <p:cNvSpPr>
            <a:spLocks noGrp="1"/>
          </p:cNvSpPr>
          <p:nvPr>
            <p:ph idx="1"/>
          </p:nvPr>
        </p:nvSpPr>
        <p:spPr/>
        <p:txBody>
          <a:bodyPr/>
          <a:lstStyle/>
          <a:p>
            <a:r>
              <a:rPr lang="en-US" dirty="0"/>
              <a:t> No universally accepted definition</a:t>
            </a:r>
          </a:p>
          <a:p>
            <a:r>
              <a:rPr lang="en-US" dirty="0"/>
              <a:t> “Everything a vendor ships when you order an operating system” is good approximation</a:t>
            </a:r>
          </a:p>
          <a:p>
            <a:r>
              <a:rPr lang="en-US" dirty="0"/>
              <a:t> But varies wildly</a:t>
            </a:r>
          </a:p>
          <a:p>
            <a:r>
              <a:rPr lang="en-US" dirty="0"/>
              <a:t>“The one program running at all times on the computer” is the kernel. Everything else is either a system program (ships with the operating system) or an application program</a:t>
            </a:r>
          </a:p>
        </p:txBody>
      </p:sp>
      <p:sp>
        <p:nvSpPr>
          <p:cNvPr id="5" name="TextBox 4">
            <a:extLst>
              <a:ext uri="{FF2B5EF4-FFF2-40B4-BE49-F238E27FC236}">
                <a16:creationId xmlns:a16="http://schemas.microsoft.com/office/drawing/2014/main" id="{2A2B8DA8-7006-EF4E-C204-9A27CE057043}"/>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95349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E2A1-01EB-31C0-34B8-8B14B5DE5A57}"/>
              </a:ext>
            </a:extLst>
          </p:cNvPr>
          <p:cNvSpPr>
            <a:spLocks noGrp="1"/>
          </p:cNvSpPr>
          <p:nvPr>
            <p:ph type="title"/>
          </p:nvPr>
        </p:nvSpPr>
        <p:spPr/>
        <p:txBody>
          <a:bodyPr>
            <a:normAutofit fontScale="90000"/>
          </a:bodyPr>
          <a:lstStyle/>
          <a:p>
            <a:r>
              <a:rPr lang="en-US" dirty="0"/>
              <a:t>Computer Startup</a:t>
            </a:r>
          </a:p>
        </p:txBody>
      </p:sp>
      <p:sp>
        <p:nvSpPr>
          <p:cNvPr id="3" name="Text Placeholder 2">
            <a:extLst>
              <a:ext uri="{FF2B5EF4-FFF2-40B4-BE49-F238E27FC236}">
                <a16:creationId xmlns:a16="http://schemas.microsoft.com/office/drawing/2014/main" id="{422F1C53-269C-8ADF-C84B-1FECE333BA34}"/>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D899E5E-FC47-B5CB-95F2-922770E19040}"/>
              </a:ext>
            </a:extLst>
          </p:cNvPr>
          <p:cNvSpPr>
            <a:spLocks noGrp="1"/>
          </p:cNvSpPr>
          <p:nvPr>
            <p:ph idx="1"/>
          </p:nvPr>
        </p:nvSpPr>
        <p:spPr>
          <a:xfrm>
            <a:off x="897031" y="2393777"/>
            <a:ext cx="10403315" cy="1850677"/>
          </a:xfrm>
        </p:spPr>
        <p:txBody>
          <a:bodyPr>
            <a:normAutofit/>
          </a:bodyPr>
          <a:lstStyle/>
          <a:p>
            <a:pPr marL="0" indent="0">
              <a:buNone/>
            </a:pPr>
            <a:r>
              <a:rPr lang="en-US" b="1" dirty="0"/>
              <a:t>Bootstrap program </a:t>
            </a:r>
            <a:r>
              <a:rPr lang="en-US" dirty="0"/>
              <a:t>is loaded at power-up or reboot</a:t>
            </a:r>
          </a:p>
          <a:p>
            <a:pPr marL="514350" lvl="1" indent="0">
              <a:buNone/>
            </a:pPr>
            <a:r>
              <a:rPr lang="en-US" sz="1800" dirty="0"/>
              <a:t>● Typically stored in ROM or EEPROM, generally known as firmware</a:t>
            </a:r>
          </a:p>
          <a:p>
            <a:pPr marL="514350" lvl="1" indent="0">
              <a:buNone/>
            </a:pPr>
            <a:r>
              <a:rPr lang="en-US" sz="1800" dirty="0"/>
              <a:t>● Initializes all aspects of system from CPU registers to device controllers to memory contents</a:t>
            </a:r>
          </a:p>
          <a:p>
            <a:pPr marL="514350" lvl="1" indent="0">
              <a:buNone/>
            </a:pPr>
            <a:r>
              <a:rPr lang="en-US" sz="1800" dirty="0"/>
              <a:t>● Loads operating system kernel and starts execution</a:t>
            </a:r>
          </a:p>
          <a:p>
            <a:pPr marL="800100" lvl="1">
              <a:buClr>
                <a:schemeClr val="tx1"/>
              </a:buClr>
              <a:buFont typeface="Arial" panose="020B0604020202020204" pitchFamily="34" charset="0"/>
              <a:buChar char="•"/>
            </a:pPr>
            <a:endParaRPr lang="en-US" sz="1800" dirty="0"/>
          </a:p>
          <a:p>
            <a:pPr marL="514350" lvl="1" indent="0">
              <a:buNone/>
            </a:pPr>
            <a:endParaRPr lang="en-US" sz="1800" dirty="0"/>
          </a:p>
          <a:p>
            <a:pPr marL="514350" lvl="1" indent="0">
              <a:buNone/>
            </a:pPr>
            <a:endParaRPr lang="en-US" sz="1800" dirty="0"/>
          </a:p>
          <a:p>
            <a:pPr marL="514350" lvl="1" indent="0">
              <a:buNone/>
            </a:pPr>
            <a:endParaRPr lang="en-US" sz="1800" dirty="0"/>
          </a:p>
        </p:txBody>
      </p:sp>
      <p:pic>
        <p:nvPicPr>
          <p:cNvPr id="6" name="Picture 5">
            <a:extLst>
              <a:ext uri="{FF2B5EF4-FFF2-40B4-BE49-F238E27FC236}">
                <a16:creationId xmlns:a16="http://schemas.microsoft.com/office/drawing/2014/main" id="{933CCFBE-328D-440D-F92A-FA1228E3AE13}"/>
              </a:ext>
            </a:extLst>
          </p:cNvPr>
          <p:cNvPicPr>
            <a:picLocks noChangeAspect="1"/>
          </p:cNvPicPr>
          <p:nvPr/>
        </p:nvPicPr>
        <p:blipFill>
          <a:blip r:embed="rId2"/>
          <a:stretch>
            <a:fillRect/>
          </a:stretch>
        </p:blipFill>
        <p:spPr>
          <a:xfrm>
            <a:off x="4096741" y="4649538"/>
            <a:ext cx="2644048" cy="1983036"/>
          </a:xfrm>
          <a:prstGeom prst="rect">
            <a:avLst/>
          </a:prstGeom>
        </p:spPr>
      </p:pic>
      <p:sp>
        <p:nvSpPr>
          <p:cNvPr id="5" name="TextBox 4">
            <a:extLst>
              <a:ext uri="{FF2B5EF4-FFF2-40B4-BE49-F238E27FC236}">
                <a16:creationId xmlns:a16="http://schemas.microsoft.com/office/drawing/2014/main" id="{F3D9B521-B766-98BC-536E-36C93680B5B9}"/>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93131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255A-6A77-AAF4-3CBF-F5D37088746A}"/>
              </a:ext>
            </a:extLst>
          </p:cNvPr>
          <p:cNvSpPr>
            <a:spLocks noGrp="1"/>
          </p:cNvSpPr>
          <p:nvPr>
            <p:ph type="title"/>
          </p:nvPr>
        </p:nvSpPr>
        <p:spPr/>
        <p:txBody>
          <a:bodyPr>
            <a:normAutofit fontScale="90000"/>
          </a:bodyPr>
          <a:lstStyle/>
          <a:p>
            <a:r>
              <a:rPr lang="en-US" dirty="0"/>
              <a:t>Computer System Organization</a:t>
            </a:r>
          </a:p>
        </p:txBody>
      </p:sp>
      <p:sp>
        <p:nvSpPr>
          <p:cNvPr id="3" name="Text Placeholder 2">
            <a:extLst>
              <a:ext uri="{FF2B5EF4-FFF2-40B4-BE49-F238E27FC236}">
                <a16:creationId xmlns:a16="http://schemas.microsoft.com/office/drawing/2014/main" id="{283FDAF0-8110-5776-3962-F0CFA1671CB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A57FBA6F-CBF8-C9A1-EB74-8AB301C4FA1E}"/>
              </a:ext>
            </a:extLst>
          </p:cNvPr>
          <p:cNvSpPr>
            <a:spLocks noGrp="1"/>
          </p:cNvSpPr>
          <p:nvPr>
            <p:ph idx="1"/>
          </p:nvPr>
        </p:nvSpPr>
        <p:spPr>
          <a:xfrm>
            <a:off x="897031" y="2555781"/>
            <a:ext cx="9736231" cy="3726120"/>
          </a:xfrm>
        </p:spPr>
        <p:txBody>
          <a:bodyPr/>
          <a:lstStyle/>
          <a:p>
            <a:r>
              <a:rPr lang="en-US" dirty="0"/>
              <a:t>Computer-system operation</a:t>
            </a:r>
          </a:p>
          <a:p>
            <a:pPr marL="514350" lvl="1" indent="0">
              <a:buNone/>
            </a:pPr>
            <a:r>
              <a:rPr lang="en-US" dirty="0"/>
              <a:t>● One or more CPUs, device controllers connect through common bus providing access to shared memory</a:t>
            </a:r>
          </a:p>
          <a:p>
            <a:pPr marL="514350" lvl="1" indent="0">
              <a:buNone/>
            </a:pPr>
            <a:r>
              <a:rPr lang="en-US" dirty="0"/>
              <a:t>● Concurrent execution of CPUs and devices competing for memory cycles</a:t>
            </a:r>
          </a:p>
          <a:p>
            <a:pPr marL="0" indent="0">
              <a:buNone/>
            </a:pPr>
            <a:endParaRPr lang="en-US" dirty="0"/>
          </a:p>
        </p:txBody>
      </p:sp>
      <p:pic>
        <p:nvPicPr>
          <p:cNvPr id="6" name="Picture 5">
            <a:extLst>
              <a:ext uri="{FF2B5EF4-FFF2-40B4-BE49-F238E27FC236}">
                <a16:creationId xmlns:a16="http://schemas.microsoft.com/office/drawing/2014/main" id="{86924807-5FC8-3274-C4DE-4159D3E50AC6}"/>
              </a:ext>
            </a:extLst>
          </p:cNvPr>
          <p:cNvPicPr>
            <a:picLocks noChangeAspect="1"/>
          </p:cNvPicPr>
          <p:nvPr/>
        </p:nvPicPr>
        <p:blipFill>
          <a:blip r:embed="rId3"/>
          <a:stretch>
            <a:fillRect/>
          </a:stretch>
        </p:blipFill>
        <p:spPr>
          <a:xfrm>
            <a:off x="1364104" y="3753078"/>
            <a:ext cx="7764904" cy="2633754"/>
          </a:xfrm>
          <a:prstGeom prst="rect">
            <a:avLst/>
          </a:prstGeom>
        </p:spPr>
      </p:pic>
      <p:sp>
        <p:nvSpPr>
          <p:cNvPr id="5" name="TextBox 4">
            <a:extLst>
              <a:ext uri="{FF2B5EF4-FFF2-40B4-BE49-F238E27FC236}">
                <a16:creationId xmlns:a16="http://schemas.microsoft.com/office/drawing/2014/main" id="{D8333DB9-E68A-4C2E-7EF1-86F47BF7787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88093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1687-6ED0-A951-1FF9-30F994945028}"/>
              </a:ext>
            </a:extLst>
          </p:cNvPr>
          <p:cNvSpPr>
            <a:spLocks noGrp="1"/>
          </p:cNvSpPr>
          <p:nvPr>
            <p:ph type="title"/>
          </p:nvPr>
        </p:nvSpPr>
        <p:spPr/>
        <p:txBody>
          <a:bodyPr>
            <a:normAutofit fontScale="90000"/>
          </a:bodyPr>
          <a:lstStyle/>
          <a:p>
            <a:r>
              <a:rPr lang="en-US" dirty="0"/>
              <a:t>Computer-System Operation</a:t>
            </a:r>
          </a:p>
        </p:txBody>
      </p:sp>
      <p:sp>
        <p:nvSpPr>
          <p:cNvPr id="3" name="Text Placeholder 2">
            <a:extLst>
              <a:ext uri="{FF2B5EF4-FFF2-40B4-BE49-F238E27FC236}">
                <a16:creationId xmlns:a16="http://schemas.microsoft.com/office/drawing/2014/main" id="{4FDF40C6-3659-4107-D109-D983FE874F5E}"/>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AB5CFAA-6B2C-5F73-30AC-2DF41112973E}"/>
              </a:ext>
            </a:extLst>
          </p:cNvPr>
          <p:cNvSpPr>
            <a:spLocks noGrp="1"/>
          </p:cNvSpPr>
          <p:nvPr>
            <p:ph idx="1"/>
          </p:nvPr>
        </p:nvSpPr>
        <p:spPr>
          <a:xfrm>
            <a:off x="897031" y="2555781"/>
            <a:ext cx="10515600" cy="3726120"/>
          </a:xfrm>
        </p:spPr>
        <p:txBody>
          <a:bodyPr>
            <a:normAutofit lnSpcReduction="10000"/>
          </a:bodyPr>
          <a:lstStyle/>
          <a:p>
            <a:r>
              <a:rPr lang="en-US" dirty="0"/>
              <a:t> </a:t>
            </a:r>
            <a:r>
              <a:rPr lang="en-US" sz="2400" dirty="0"/>
              <a:t>I/O devices and the CPU can execute concurrently.</a:t>
            </a:r>
          </a:p>
          <a:p>
            <a:r>
              <a:rPr lang="en-US" sz="2400" dirty="0"/>
              <a:t> Each device controller is in-charge of a particular device type.</a:t>
            </a:r>
          </a:p>
          <a:p>
            <a:r>
              <a:rPr lang="en-US" sz="2400" dirty="0"/>
              <a:t> Each device controller has a local buffer.</a:t>
            </a:r>
          </a:p>
          <a:p>
            <a:r>
              <a:rPr lang="en-US" sz="2400" dirty="0"/>
              <a:t> CPU moves data from/to main memory to/from local buffers</a:t>
            </a:r>
          </a:p>
          <a:p>
            <a:r>
              <a:rPr lang="en-US" sz="2400" dirty="0"/>
              <a:t> I/O is from the device to local buffer of controller.</a:t>
            </a:r>
          </a:p>
          <a:p>
            <a:r>
              <a:rPr lang="en-US" sz="2400" dirty="0"/>
              <a:t> Device controller informs CPU that it has finished its operation by causing an interrupt (via system bus).</a:t>
            </a:r>
          </a:p>
        </p:txBody>
      </p:sp>
      <p:sp>
        <p:nvSpPr>
          <p:cNvPr id="5" name="TextBox 4">
            <a:extLst>
              <a:ext uri="{FF2B5EF4-FFF2-40B4-BE49-F238E27FC236}">
                <a16:creationId xmlns:a16="http://schemas.microsoft.com/office/drawing/2014/main" id="{09686893-6F4F-C4D8-AB55-138D8E50E408}"/>
              </a:ext>
            </a:extLst>
          </p:cNvPr>
          <p:cNvSpPr txBox="1"/>
          <p:nvPr/>
        </p:nvSpPr>
        <p:spPr>
          <a:xfrm>
            <a:off x="429706" y="6325969"/>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5669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8D65-E115-7CE8-8F2A-E8A9B46162BE}"/>
              </a:ext>
            </a:extLst>
          </p:cNvPr>
          <p:cNvSpPr>
            <a:spLocks noGrp="1"/>
          </p:cNvSpPr>
          <p:nvPr>
            <p:ph type="title"/>
          </p:nvPr>
        </p:nvSpPr>
        <p:spPr/>
        <p:txBody>
          <a:bodyPr>
            <a:normAutofit fontScale="90000"/>
          </a:bodyPr>
          <a:lstStyle/>
          <a:p>
            <a:r>
              <a:rPr lang="en-US" dirty="0"/>
              <a:t>Common Functions of Interrupts</a:t>
            </a:r>
          </a:p>
        </p:txBody>
      </p:sp>
      <p:sp>
        <p:nvSpPr>
          <p:cNvPr id="3" name="Text Placeholder 2">
            <a:extLst>
              <a:ext uri="{FF2B5EF4-FFF2-40B4-BE49-F238E27FC236}">
                <a16:creationId xmlns:a16="http://schemas.microsoft.com/office/drawing/2014/main" id="{2115D45B-E0CA-2ECF-37F1-2AA1B0B2889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7001B8B-4AF7-7771-B0B8-F29F425843D2}"/>
              </a:ext>
            </a:extLst>
          </p:cNvPr>
          <p:cNvSpPr>
            <a:spLocks noGrp="1"/>
          </p:cNvSpPr>
          <p:nvPr>
            <p:ph idx="1"/>
          </p:nvPr>
        </p:nvSpPr>
        <p:spPr>
          <a:xfrm>
            <a:off x="897031" y="2438046"/>
            <a:ext cx="10515600" cy="3726120"/>
          </a:xfrm>
        </p:spPr>
        <p:txBody>
          <a:bodyPr>
            <a:noAutofit/>
          </a:bodyPr>
          <a:lstStyle/>
          <a:p>
            <a:r>
              <a:rPr lang="en-US" dirty="0"/>
              <a:t>Interrupt transfers control to the interrupt service routine generally, through the interrupt vector, which contains the addresses of all the service routines.</a:t>
            </a:r>
          </a:p>
          <a:p>
            <a:r>
              <a:rPr lang="en-US" dirty="0"/>
              <a:t> Interrupt architecture must save the address of the interrupted instruction.</a:t>
            </a:r>
          </a:p>
          <a:p>
            <a:r>
              <a:rPr lang="en-US" dirty="0"/>
              <a:t>Incoming interrupts are disabled while another interrupt is being processed to prevent a lost interrupt.</a:t>
            </a:r>
          </a:p>
          <a:p>
            <a:r>
              <a:rPr lang="en-US" dirty="0"/>
              <a:t>A trap is a software-generated interrupt caused either by an error or a user request (the latter is often referred to as a system call).</a:t>
            </a:r>
          </a:p>
          <a:p>
            <a:r>
              <a:rPr lang="en-US" dirty="0"/>
              <a:t>An operating system is interrupt driven.</a:t>
            </a:r>
          </a:p>
        </p:txBody>
      </p:sp>
    </p:spTree>
    <p:extLst>
      <p:ext uri="{BB962C8B-B14F-4D97-AF65-F5344CB8AC3E}">
        <p14:creationId xmlns:p14="http://schemas.microsoft.com/office/powerpoint/2010/main" val="151489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7245-9C87-C8AA-D039-E5D2892A6635}"/>
              </a:ext>
            </a:extLst>
          </p:cNvPr>
          <p:cNvSpPr>
            <a:spLocks noGrp="1"/>
          </p:cNvSpPr>
          <p:nvPr>
            <p:ph type="title"/>
          </p:nvPr>
        </p:nvSpPr>
        <p:spPr/>
        <p:txBody>
          <a:bodyPr>
            <a:normAutofit fontScale="90000"/>
          </a:bodyPr>
          <a:lstStyle/>
          <a:p>
            <a:r>
              <a:rPr lang="en-US" dirty="0"/>
              <a:t>Interrupt Handling</a:t>
            </a:r>
          </a:p>
        </p:txBody>
      </p:sp>
      <p:sp>
        <p:nvSpPr>
          <p:cNvPr id="3" name="Text Placeholder 2">
            <a:extLst>
              <a:ext uri="{FF2B5EF4-FFF2-40B4-BE49-F238E27FC236}">
                <a16:creationId xmlns:a16="http://schemas.microsoft.com/office/drawing/2014/main" id="{41A2ED41-08A7-2070-458D-D3AEE2C96C8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DA256D5-7789-98FD-4FD1-479039A3EFE9}"/>
              </a:ext>
            </a:extLst>
          </p:cNvPr>
          <p:cNvSpPr>
            <a:spLocks noGrp="1"/>
          </p:cNvSpPr>
          <p:nvPr>
            <p:ph idx="1"/>
          </p:nvPr>
        </p:nvSpPr>
        <p:spPr>
          <a:xfrm>
            <a:off x="897031" y="2666446"/>
            <a:ext cx="10720346" cy="2879915"/>
          </a:xfrm>
        </p:spPr>
        <p:txBody>
          <a:bodyPr/>
          <a:lstStyle/>
          <a:p>
            <a:pPr marL="0" indent="0">
              <a:buNone/>
            </a:pPr>
            <a:r>
              <a:rPr lang="en-US" dirty="0"/>
              <a:t>■ The operating system preserves the state of the CPU by storing registers and the program counter.</a:t>
            </a:r>
          </a:p>
          <a:p>
            <a:pPr marL="0" indent="0">
              <a:buNone/>
            </a:pPr>
            <a:r>
              <a:rPr lang="en-US" dirty="0"/>
              <a:t>■ Determines which type of interrupt has occurred:</a:t>
            </a:r>
          </a:p>
          <a:p>
            <a:pPr marL="514350" lvl="1" indent="0">
              <a:buNone/>
            </a:pPr>
            <a:r>
              <a:rPr lang="en-US" dirty="0"/>
              <a:t>● polling by a generic routine</a:t>
            </a:r>
          </a:p>
          <a:p>
            <a:pPr marL="514350" lvl="1" indent="0">
              <a:buNone/>
            </a:pPr>
            <a:r>
              <a:rPr lang="en-US" dirty="0"/>
              <a:t>● vectored interrupt system</a:t>
            </a:r>
          </a:p>
          <a:p>
            <a:pPr marL="0" indent="0">
              <a:buNone/>
            </a:pPr>
            <a:r>
              <a:rPr lang="en-US" dirty="0"/>
              <a:t>■ Separate segments of code determine what action should be taken for each type of interrupt</a:t>
            </a:r>
          </a:p>
        </p:txBody>
      </p:sp>
    </p:spTree>
    <p:extLst>
      <p:ext uri="{BB962C8B-B14F-4D97-AF65-F5344CB8AC3E}">
        <p14:creationId xmlns:p14="http://schemas.microsoft.com/office/powerpoint/2010/main" val="60835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ADA7-6642-4D84-E160-45197AE02A46}"/>
              </a:ext>
            </a:extLst>
          </p:cNvPr>
          <p:cNvSpPr>
            <a:spLocks noGrp="1"/>
          </p:cNvSpPr>
          <p:nvPr>
            <p:ph type="title"/>
          </p:nvPr>
        </p:nvSpPr>
        <p:spPr/>
        <p:txBody>
          <a:bodyPr>
            <a:normAutofit fontScale="90000"/>
          </a:bodyPr>
          <a:lstStyle/>
          <a:p>
            <a:r>
              <a:rPr lang="en-US" dirty="0"/>
              <a:t>I/O Structure</a:t>
            </a:r>
          </a:p>
        </p:txBody>
      </p:sp>
      <p:sp>
        <p:nvSpPr>
          <p:cNvPr id="3" name="Text Placeholder 2">
            <a:extLst>
              <a:ext uri="{FF2B5EF4-FFF2-40B4-BE49-F238E27FC236}">
                <a16:creationId xmlns:a16="http://schemas.microsoft.com/office/drawing/2014/main" id="{C5B1EF9B-D2A5-5F88-B58E-B3378395AEAE}"/>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1C16A6F8-CF5E-3325-5366-EB5ADAE2EFA9}"/>
              </a:ext>
            </a:extLst>
          </p:cNvPr>
          <p:cNvSpPr>
            <a:spLocks noGrp="1"/>
          </p:cNvSpPr>
          <p:nvPr>
            <p:ph idx="1"/>
          </p:nvPr>
        </p:nvSpPr>
        <p:spPr>
          <a:xfrm>
            <a:off x="587114" y="2438046"/>
            <a:ext cx="11005279" cy="4022715"/>
          </a:xfrm>
        </p:spPr>
        <p:txBody>
          <a:bodyPr>
            <a:normAutofit/>
          </a:bodyPr>
          <a:lstStyle/>
          <a:p>
            <a:r>
              <a:rPr lang="en-US" dirty="0"/>
              <a:t>After I/O starts, control returns to user program only upon I/O completion.</a:t>
            </a:r>
          </a:p>
          <a:p>
            <a:pPr lvl="1"/>
            <a:r>
              <a:rPr lang="en-US" sz="1800" dirty="0"/>
              <a:t>Wait instruction idles the CPU until the next interrupt</a:t>
            </a:r>
          </a:p>
          <a:p>
            <a:pPr lvl="1"/>
            <a:r>
              <a:rPr lang="en-US" sz="1800" dirty="0"/>
              <a:t>Wait loop (contention for memory access).</a:t>
            </a:r>
          </a:p>
          <a:p>
            <a:pPr lvl="1"/>
            <a:r>
              <a:rPr lang="en-US" sz="1800" dirty="0"/>
              <a:t> At most one I/O request is outstanding at a time, no simultaneous I/O processing.</a:t>
            </a:r>
          </a:p>
          <a:p>
            <a:r>
              <a:rPr lang="en-US" dirty="0"/>
              <a:t>After I/O starts, control returns to user program without waiting for I/O completion.</a:t>
            </a:r>
          </a:p>
          <a:p>
            <a:pPr lvl="1"/>
            <a:r>
              <a:rPr lang="en-US" sz="1800" i="1" dirty="0"/>
              <a:t>System call</a:t>
            </a:r>
            <a:r>
              <a:rPr lang="en-US" sz="1800" dirty="0"/>
              <a:t> – request to the operating system to allow user to wait for I/O completion.</a:t>
            </a:r>
          </a:p>
          <a:p>
            <a:pPr lvl="1"/>
            <a:r>
              <a:rPr lang="en-US" sz="1800" i="1" dirty="0"/>
              <a:t>Device-status table </a:t>
            </a:r>
            <a:r>
              <a:rPr lang="en-US" sz="1800" dirty="0"/>
              <a:t>contains entry for each I/O device indicating its type, address, and state.</a:t>
            </a:r>
          </a:p>
          <a:p>
            <a:pPr lvl="1"/>
            <a:r>
              <a:rPr lang="en-US" sz="1800" dirty="0"/>
              <a:t>Operating system indexes into I/O device table to determine device status and to modify table entry to include interrupt.</a:t>
            </a:r>
          </a:p>
        </p:txBody>
      </p:sp>
    </p:spTree>
    <p:extLst>
      <p:ext uri="{BB962C8B-B14F-4D97-AF65-F5344CB8AC3E}">
        <p14:creationId xmlns:p14="http://schemas.microsoft.com/office/powerpoint/2010/main" val="382663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DEDE-C0FD-B600-1AF8-63CFEB8D8D86}"/>
              </a:ext>
            </a:extLst>
          </p:cNvPr>
          <p:cNvSpPr>
            <a:spLocks noGrp="1"/>
          </p:cNvSpPr>
          <p:nvPr>
            <p:ph type="title"/>
          </p:nvPr>
        </p:nvSpPr>
        <p:spPr/>
        <p:txBody>
          <a:bodyPr>
            <a:normAutofit fontScale="90000"/>
          </a:bodyPr>
          <a:lstStyle/>
          <a:p>
            <a:r>
              <a:rPr lang="en-US" dirty="0"/>
              <a:t>Device-STATUS Table</a:t>
            </a:r>
          </a:p>
        </p:txBody>
      </p:sp>
      <p:sp>
        <p:nvSpPr>
          <p:cNvPr id="3" name="Text Placeholder 2">
            <a:extLst>
              <a:ext uri="{FF2B5EF4-FFF2-40B4-BE49-F238E27FC236}">
                <a16:creationId xmlns:a16="http://schemas.microsoft.com/office/drawing/2014/main" id="{274B91F1-28AE-0F81-BC28-FAF7EF10D1B5}"/>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C3075BFD-3131-E201-101C-FCB27B9DCEA2}"/>
              </a:ext>
            </a:extLst>
          </p:cNvPr>
          <p:cNvPicPr>
            <a:picLocks noChangeAspect="1"/>
          </p:cNvPicPr>
          <p:nvPr/>
        </p:nvPicPr>
        <p:blipFill>
          <a:blip r:embed="rId2"/>
          <a:stretch>
            <a:fillRect/>
          </a:stretch>
        </p:blipFill>
        <p:spPr>
          <a:xfrm>
            <a:off x="2581619" y="2601554"/>
            <a:ext cx="7028761" cy="3855904"/>
          </a:xfrm>
          <a:prstGeom prst="rect">
            <a:avLst/>
          </a:prstGeom>
        </p:spPr>
      </p:pic>
    </p:spTree>
    <p:extLst>
      <p:ext uri="{BB962C8B-B14F-4D97-AF65-F5344CB8AC3E}">
        <p14:creationId xmlns:p14="http://schemas.microsoft.com/office/powerpoint/2010/main" val="405559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3AD0-06D4-9459-223E-7BBFA3C571F7}"/>
              </a:ext>
            </a:extLst>
          </p:cNvPr>
          <p:cNvSpPr>
            <a:spLocks noGrp="1"/>
          </p:cNvSpPr>
          <p:nvPr>
            <p:ph type="title"/>
          </p:nvPr>
        </p:nvSpPr>
        <p:spPr/>
        <p:txBody>
          <a:bodyPr>
            <a:normAutofit fontScale="90000"/>
          </a:bodyPr>
          <a:lstStyle/>
          <a:p>
            <a:r>
              <a:rPr lang="en-US" dirty="0"/>
              <a:t>Direct Memory Access Structure</a:t>
            </a:r>
          </a:p>
        </p:txBody>
      </p:sp>
      <p:sp>
        <p:nvSpPr>
          <p:cNvPr id="3" name="Text Placeholder 2">
            <a:extLst>
              <a:ext uri="{FF2B5EF4-FFF2-40B4-BE49-F238E27FC236}">
                <a16:creationId xmlns:a16="http://schemas.microsoft.com/office/drawing/2014/main" id="{31411558-8905-B318-4750-C92B45912AD2}"/>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FCE5565-F96D-C00D-A17F-C11CE510B6D2}"/>
              </a:ext>
            </a:extLst>
          </p:cNvPr>
          <p:cNvSpPr>
            <a:spLocks noGrp="1"/>
          </p:cNvSpPr>
          <p:nvPr>
            <p:ph idx="1"/>
          </p:nvPr>
        </p:nvSpPr>
        <p:spPr>
          <a:xfrm>
            <a:off x="897031" y="2608289"/>
            <a:ext cx="9736231" cy="3059016"/>
          </a:xfrm>
        </p:spPr>
        <p:txBody>
          <a:bodyPr>
            <a:normAutofit/>
          </a:bodyPr>
          <a:lstStyle/>
          <a:p>
            <a:r>
              <a:rPr lang="en-US" sz="2400" dirty="0"/>
              <a:t>Used for high-speed I/O devices able to transmit information at close to memory speeds.</a:t>
            </a:r>
          </a:p>
          <a:p>
            <a:r>
              <a:rPr lang="en-US" sz="2400" dirty="0"/>
              <a:t>Device controller transfers blocks of data from buffer storage directly to main memory without CPU intervention.</a:t>
            </a:r>
          </a:p>
          <a:p>
            <a:r>
              <a:rPr lang="en-US" sz="2400" dirty="0"/>
              <a:t>Only one interrupt is generated per block, rather than the one interrupt per byte.</a:t>
            </a:r>
          </a:p>
        </p:txBody>
      </p:sp>
    </p:spTree>
    <p:extLst>
      <p:ext uri="{BB962C8B-B14F-4D97-AF65-F5344CB8AC3E}">
        <p14:creationId xmlns:p14="http://schemas.microsoft.com/office/powerpoint/2010/main" val="120623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9844-B7BD-E79C-7A4C-9D3E480BC4FB}"/>
              </a:ext>
            </a:extLst>
          </p:cNvPr>
          <p:cNvSpPr>
            <a:spLocks noGrp="1"/>
          </p:cNvSpPr>
          <p:nvPr>
            <p:ph type="title"/>
          </p:nvPr>
        </p:nvSpPr>
        <p:spPr/>
        <p:txBody>
          <a:bodyPr>
            <a:normAutofit fontScale="90000"/>
          </a:bodyPr>
          <a:lstStyle/>
          <a:p>
            <a:r>
              <a:rPr lang="en-US" dirty="0"/>
              <a:t>Storage structure</a:t>
            </a:r>
          </a:p>
        </p:txBody>
      </p:sp>
      <p:sp>
        <p:nvSpPr>
          <p:cNvPr id="3" name="Text Placeholder 2">
            <a:extLst>
              <a:ext uri="{FF2B5EF4-FFF2-40B4-BE49-F238E27FC236}">
                <a16:creationId xmlns:a16="http://schemas.microsoft.com/office/drawing/2014/main" id="{40FEF5A5-5F18-DBED-F374-9AB8C697EF8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AA8B478-05A3-F09E-6BF0-1579902545DD}"/>
              </a:ext>
            </a:extLst>
          </p:cNvPr>
          <p:cNvSpPr>
            <a:spLocks noGrp="1"/>
          </p:cNvSpPr>
          <p:nvPr>
            <p:ph idx="1"/>
          </p:nvPr>
        </p:nvSpPr>
        <p:spPr>
          <a:xfrm>
            <a:off x="897031" y="2438046"/>
            <a:ext cx="10405553" cy="3726120"/>
          </a:xfrm>
        </p:spPr>
        <p:txBody>
          <a:bodyPr>
            <a:noAutofit/>
          </a:bodyPr>
          <a:lstStyle/>
          <a:p>
            <a:r>
              <a:rPr lang="en-US" dirty="0"/>
              <a:t> Main memory – only large storage media that the CPU can access directly.</a:t>
            </a:r>
          </a:p>
          <a:p>
            <a:r>
              <a:rPr lang="en-US" dirty="0"/>
              <a:t>Secondary storage – extension of main memory that provides large nonvolatile storage capacity.</a:t>
            </a:r>
          </a:p>
          <a:p>
            <a:r>
              <a:rPr lang="en-US" dirty="0"/>
              <a:t> Magnetic disks – rigid metal or glass platters covered with magnetic recording material</a:t>
            </a:r>
          </a:p>
          <a:p>
            <a:pPr lvl="1"/>
            <a:r>
              <a:rPr lang="en-US" sz="1800" dirty="0"/>
              <a:t> Disk surface is logically divided into tracks, which are subdivided into sectors.</a:t>
            </a:r>
          </a:p>
          <a:p>
            <a:pPr lvl="1"/>
            <a:r>
              <a:rPr lang="en-US" sz="1800" dirty="0"/>
              <a:t> The disk controller determines the logical interaction between the device and the computer.</a:t>
            </a:r>
          </a:p>
        </p:txBody>
      </p:sp>
    </p:spTree>
    <p:extLst>
      <p:ext uri="{BB962C8B-B14F-4D97-AF65-F5344CB8AC3E}">
        <p14:creationId xmlns:p14="http://schemas.microsoft.com/office/powerpoint/2010/main" val="408276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19ED-FAD6-4236-91B6-3B71F1F4302B}"/>
              </a:ext>
            </a:extLst>
          </p:cNvPr>
          <p:cNvSpPr>
            <a:spLocks noGrp="1"/>
          </p:cNvSpPr>
          <p:nvPr>
            <p:ph type="title"/>
          </p:nvPr>
        </p:nvSpPr>
        <p:spPr>
          <a:xfrm>
            <a:off x="1060316" y="3566160"/>
            <a:ext cx="7201941" cy="1177290"/>
          </a:xfrm>
        </p:spPr>
        <p:txBody>
          <a:bodyPr/>
          <a:lstStyle/>
          <a:p>
            <a:r>
              <a:rPr lang="fi-FI" dirty="0"/>
              <a:t>Operating SYSTEMS </a:t>
            </a:r>
            <a:r>
              <a:rPr lang="fi-FI" dirty="0" err="1"/>
              <a:t>aND</a:t>
            </a:r>
            <a:r>
              <a:rPr lang="fi-FI" dirty="0"/>
              <a:t> </a:t>
            </a:r>
            <a:br>
              <a:rPr lang="fi-FI" dirty="0"/>
            </a:br>
            <a:r>
              <a:rPr lang="fi-FI" dirty="0"/>
              <a:t>Systems Programming 	</a:t>
            </a:r>
            <a:br>
              <a:rPr lang="fi-FI" dirty="0"/>
            </a:br>
            <a:r>
              <a:rPr lang="fi-FI" dirty="0"/>
              <a:t>(CT30A3370) 6 </a:t>
            </a:r>
            <a:r>
              <a:rPr lang="fi-FI" dirty="0" err="1"/>
              <a:t>credits</a:t>
            </a:r>
            <a:endParaRPr lang="fi-FI" dirty="0"/>
          </a:p>
        </p:txBody>
      </p:sp>
      <p:sp>
        <p:nvSpPr>
          <p:cNvPr id="4" name="Text Placeholder 3">
            <a:extLst>
              <a:ext uri="{FF2B5EF4-FFF2-40B4-BE49-F238E27FC236}">
                <a16:creationId xmlns:a16="http://schemas.microsoft.com/office/drawing/2014/main" id="{51BACED6-D5F4-43F9-A777-649BFAAC5C77}"/>
              </a:ext>
            </a:extLst>
          </p:cNvPr>
          <p:cNvSpPr>
            <a:spLocks noGrp="1"/>
          </p:cNvSpPr>
          <p:nvPr>
            <p:ph type="body" sz="quarter" idx="11"/>
          </p:nvPr>
        </p:nvSpPr>
        <p:spPr/>
        <p:txBody>
          <a:bodyPr/>
          <a:lstStyle/>
          <a:p>
            <a:r>
              <a:rPr lang="fi-FI" dirty="0"/>
              <a:t>Venkata Marella</a:t>
            </a:r>
          </a:p>
        </p:txBody>
      </p:sp>
      <p:sp>
        <p:nvSpPr>
          <p:cNvPr id="5" name="Text Placeholder 4">
            <a:extLst>
              <a:ext uri="{FF2B5EF4-FFF2-40B4-BE49-F238E27FC236}">
                <a16:creationId xmlns:a16="http://schemas.microsoft.com/office/drawing/2014/main" id="{630B77C8-E314-43E5-8166-0C59520D9BEE}"/>
              </a:ext>
            </a:extLst>
          </p:cNvPr>
          <p:cNvSpPr>
            <a:spLocks noGrp="1"/>
          </p:cNvSpPr>
          <p:nvPr>
            <p:ph type="body" sz="quarter" idx="12"/>
          </p:nvPr>
        </p:nvSpPr>
        <p:spPr>
          <a:xfrm>
            <a:off x="1792388" y="3477682"/>
            <a:ext cx="6469869" cy="176956"/>
          </a:xfrm>
        </p:spPr>
        <p:txBody>
          <a:bodyPr/>
          <a:lstStyle/>
          <a:p>
            <a:r>
              <a:rPr lang="en-US" dirty="0"/>
              <a:t>January</a:t>
            </a:r>
            <a:r>
              <a:rPr lang="fi-FI" dirty="0"/>
              <a:t> 17, 2023</a:t>
            </a:r>
          </a:p>
          <a:p>
            <a:endParaRPr lang="fi-FI" dirty="0"/>
          </a:p>
        </p:txBody>
      </p:sp>
      <p:sp>
        <p:nvSpPr>
          <p:cNvPr id="6" name="Picture Placeholder 5">
            <a:extLst>
              <a:ext uri="{FF2B5EF4-FFF2-40B4-BE49-F238E27FC236}">
                <a16:creationId xmlns:a16="http://schemas.microsoft.com/office/drawing/2014/main" id="{C682F081-20AC-412E-B296-B4E0D90583A9}"/>
              </a:ext>
            </a:extLst>
          </p:cNvPr>
          <p:cNvSpPr>
            <a:spLocks noGrp="1"/>
          </p:cNvSpPr>
          <p:nvPr>
            <p:ph type="pic" idx="13"/>
          </p:nvPr>
        </p:nvSpPr>
        <p:spPr/>
      </p:sp>
    </p:spTree>
    <p:extLst>
      <p:ext uri="{BB962C8B-B14F-4D97-AF65-F5344CB8AC3E}">
        <p14:creationId xmlns:p14="http://schemas.microsoft.com/office/powerpoint/2010/main" val="75524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E1E1-9C79-7EF6-EC80-83774D42FD64}"/>
              </a:ext>
            </a:extLst>
          </p:cNvPr>
          <p:cNvSpPr>
            <a:spLocks noGrp="1"/>
          </p:cNvSpPr>
          <p:nvPr>
            <p:ph type="title"/>
          </p:nvPr>
        </p:nvSpPr>
        <p:spPr/>
        <p:txBody>
          <a:bodyPr>
            <a:normAutofit fontScale="90000"/>
          </a:bodyPr>
          <a:lstStyle/>
          <a:p>
            <a:r>
              <a:rPr lang="en-US" dirty="0"/>
              <a:t>Storage Hierarchy</a:t>
            </a:r>
          </a:p>
        </p:txBody>
      </p:sp>
      <p:sp>
        <p:nvSpPr>
          <p:cNvPr id="3" name="Text Placeholder 2">
            <a:extLst>
              <a:ext uri="{FF2B5EF4-FFF2-40B4-BE49-F238E27FC236}">
                <a16:creationId xmlns:a16="http://schemas.microsoft.com/office/drawing/2014/main" id="{4C7DF34E-9633-08BF-E744-6C21EB47C50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7FFDE10-2415-65B5-E81A-188F97189D91}"/>
              </a:ext>
            </a:extLst>
          </p:cNvPr>
          <p:cNvSpPr>
            <a:spLocks noGrp="1"/>
          </p:cNvSpPr>
          <p:nvPr>
            <p:ph idx="1"/>
          </p:nvPr>
        </p:nvSpPr>
        <p:spPr>
          <a:xfrm>
            <a:off x="791980" y="2666446"/>
            <a:ext cx="9736231" cy="3726120"/>
          </a:xfrm>
        </p:spPr>
        <p:txBody>
          <a:bodyPr>
            <a:normAutofit/>
          </a:bodyPr>
          <a:lstStyle/>
          <a:p>
            <a:r>
              <a:rPr lang="en-US" dirty="0"/>
              <a:t>Storage systems organized in hierarchy.</a:t>
            </a:r>
          </a:p>
          <a:p>
            <a:pPr lvl="1"/>
            <a:r>
              <a:rPr lang="en-US" sz="1800" dirty="0"/>
              <a:t> Speed</a:t>
            </a:r>
          </a:p>
          <a:p>
            <a:pPr lvl="1"/>
            <a:r>
              <a:rPr lang="en-US" sz="1800" dirty="0"/>
              <a:t> Cost</a:t>
            </a:r>
          </a:p>
          <a:p>
            <a:pPr lvl="1"/>
            <a:r>
              <a:rPr lang="en-US" sz="1800" dirty="0"/>
              <a:t> Volatility</a:t>
            </a:r>
          </a:p>
          <a:p>
            <a:r>
              <a:rPr lang="en-US" dirty="0"/>
              <a:t> Caching – copying information into faster storage system; main memory can be viewed as a last cache for secondary storage.</a:t>
            </a:r>
          </a:p>
        </p:txBody>
      </p:sp>
    </p:spTree>
    <p:extLst>
      <p:ext uri="{BB962C8B-B14F-4D97-AF65-F5344CB8AC3E}">
        <p14:creationId xmlns:p14="http://schemas.microsoft.com/office/powerpoint/2010/main" val="294602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861F-84A3-B58F-E8BF-1C5BEE00D848}"/>
              </a:ext>
            </a:extLst>
          </p:cNvPr>
          <p:cNvSpPr>
            <a:spLocks noGrp="1"/>
          </p:cNvSpPr>
          <p:nvPr>
            <p:ph type="title"/>
          </p:nvPr>
        </p:nvSpPr>
        <p:spPr/>
        <p:txBody>
          <a:bodyPr>
            <a:normAutofit fontScale="90000"/>
          </a:bodyPr>
          <a:lstStyle/>
          <a:p>
            <a:r>
              <a:rPr lang="en-US" dirty="0"/>
              <a:t>Storage-Device Hierarchy</a:t>
            </a:r>
          </a:p>
        </p:txBody>
      </p:sp>
      <p:sp>
        <p:nvSpPr>
          <p:cNvPr id="3" name="Text Placeholder 2">
            <a:extLst>
              <a:ext uri="{FF2B5EF4-FFF2-40B4-BE49-F238E27FC236}">
                <a16:creationId xmlns:a16="http://schemas.microsoft.com/office/drawing/2014/main" id="{813DFAD6-52F8-3228-0627-C6446BCB266E}"/>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9183C585-9305-D750-60A2-7A10409D27DB}"/>
              </a:ext>
            </a:extLst>
          </p:cNvPr>
          <p:cNvPicPr>
            <a:picLocks noChangeAspect="1"/>
          </p:cNvPicPr>
          <p:nvPr/>
        </p:nvPicPr>
        <p:blipFill>
          <a:blip r:embed="rId2"/>
          <a:stretch>
            <a:fillRect/>
          </a:stretch>
        </p:blipFill>
        <p:spPr>
          <a:xfrm>
            <a:off x="3642985" y="2328495"/>
            <a:ext cx="5023692" cy="4202935"/>
          </a:xfrm>
          <a:prstGeom prst="rect">
            <a:avLst/>
          </a:prstGeom>
        </p:spPr>
      </p:pic>
    </p:spTree>
    <p:extLst>
      <p:ext uri="{BB962C8B-B14F-4D97-AF65-F5344CB8AC3E}">
        <p14:creationId xmlns:p14="http://schemas.microsoft.com/office/powerpoint/2010/main" val="305554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CDFF-CA2A-D4E7-6DA5-9DBABABD5446}"/>
              </a:ext>
            </a:extLst>
          </p:cNvPr>
          <p:cNvSpPr>
            <a:spLocks noGrp="1"/>
          </p:cNvSpPr>
          <p:nvPr>
            <p:ph type="title"/>
          </p:nvPr>
        </p:nvSpPr>
        <p:spPr/>
        <p:txBody>
          <a:bodyPr>
            <a:normAutofit fontScale="90000"/>
          </a:bodyPr>
          <a:lstStyle/>
          <a:p>
            <a:r>
              <a:rPr lang="en-US" dirty="0"/>
              <a:t>Caching</a:t>
            </a:r>
          </a:p>
        </p:txBody>
      </p:sp>
      <p:sp>
        <p:nvSpPr>
          <p:cNvPr id="3" name="Text Placeholder 2">
            <a:extLst>
              <a:ext uri="{FF2B5EF4-FFF2-40B4-BE49-F238E27FC236}">
                <a16:creationId xmlns:a16="http://schemas.microsoft.com/office/drawing/2014/main" id="{25B97AC7-027E-AA34-0AA8-3046E2376FEE}"/>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CA12404-7844-BDA6-FC5D-B3FA6C71FA47}"/>
              </a:ext>
            </a:extLst>
          </p:cNvPr>
          <p:cNvSpPr>
            <a:spLocks noGrp="1"/>
          </p:cNvSpPr>
          <p:nvPr>
            <p:ph idx="1"/>
          </p:nvPr>
        </p:nvSpPr>
        <p:spPr>
          <a:xfrm>
            <a:off x="897031" y="2555781"/>
            <a:ext cx="9736231" cy="3726120"/>
          </a:xfrm>
        </p:spPr>
        <p:txBody>
          <a:bodyPr>
            <a:normAutofit/>
          </a:bodyPr>
          <a:lstStyle/>
          <a:p>
            <a:r>
              <a:rPr lang="en-US" dirty="0"/>
              <a:t>Important principle, performed at many levels in a computer (in hardware, operating system, software)</a:t>
            </a:r>
          </a:p>
          <a:p>
            <a:r>
              <a:rPr lang="en-US" dirty="0"/>
              <a:t> Information in use copied from slower to faster storage temporarily – Speed mismatch</a:t>
            </a:r>
          </a:p>
          <a:p>
            <a:r>
              <a:rPr lang="en-US" dirty="0"/>
              <a:t> Faster storage (cache) checked first to determine if information is there</a:t>
            </a:r>
          </a:p>
          <a:p>
            <a:pPr lvl="1"/>
            <a:r>
              <a:rPr lang="en-US" sz="1800" dirty="0"/>
              <a:t> If it is, information used directly from the cache (fast)</a:t>
            </a:r>
          </a:p>
          <a:p>
            <a:pPr lvl="1"/>
            <a:r>
              <a:rPr lang="en-US" sz="1800" dirty="0"/>
              <a:t> If not, data copied to cache and used there</a:t>
            </a:r>
          </a:p>
          <a:p>
            <a:r>
              <a:rPr lang="en-US" dirty="0"/>
              <a:t> Cache smaller than storage being cached</a:t>
            </a:r>
          </a:p>
          <a:p>
            <a:pPr lvl="1"/>
            <a:r>
              <a:rPr lang="en-US" sz="1800" dirty="0"/>
              <a:t>Cache management important design problem</a:t>
            </a:r>
          </a:p>
          <a:p>
            <a:pPr lvl="1"/>
            <a:r>
              <a:rPr lang="en-US" sz="1800" dirty="0"/>
              <a:t> Cache size and replacement policy</a:t>
            </a:r>
          </a:p>
        </p:txBody>
      </p:sp>
    </p:spTree>
    <p:extLst>
      <p:ext uri="{BB962C8B-B14F-4D97-AF65-F5344CB8AC3E}">
        <p14:creationId xmlns:p14="http://schemas.microsoft.com/office/powerpoint/2010/main" val="252917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AF1E-729A-A195-76F5-D7ED24A05FB2}"/>
              </a:ext>
            </a:extLst>
          </p:cNvPr>
          <p:cNvSpPr>
            <a:spLocks noGrp="1"/>
          </p:cNvSpPr>
          <p:nvPr>
            <p:ph type="title"/>
          </p:nvPr>
        </p:nvSpPr>
        <p:spPr/>
        <p:txBody>
          <a:bodyPr>
            <a:normAutofit fontScale="90000"/>
          </a:bodyPr>
          <a:lstStyle/>
          <a:p>
            <a:r>
              <a:rPr lang="en-US" dirty="0"/>
              <a:t>Performance of Various Levels of Storage</a:t>
            </a:r>
          </a:p>
        </p:txBody>
      </p:sp>
      <p:sp>
        <p:nvSpPr>
          <p:cNvPr id="3" name="Text Placeholder 2">
            <a:extLst>
              <a:ext uri="{FF2B5EF4-FFF2-40B4-BE49-F238E27FC236}">
                <a16:creationId xmlns:a16="http://schemas.microsoft.com/office/drawing/2014/main" id="{957D8224-E82A-9D3E-29FA-9F61F40E648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E41446F-2B7B-644C-6E51-A0145E1B99A7}"/>
              </a:ext>
            </a:extLst>
          </p:cNvPr>
          <p:cNvSpPr>
            <a:spLocks noGrp="1"/>
          </p:cNvSpPr>
          <p:nvPr>
            <p:ph idx="1"/>
          </p:nvPr>
        </p:nvSpPr>
        <p:spPr>
          <a:xfrm>
            <a:off x="1676400" y="2525801"/>
            <a:ext cx="9736231" cy="468479"/>
          </a:xfrm>
        </p:spPr>
        <p:txBody>
          <a:bodyPr/>
          <a:lstStyle/>
          <a:p>
            <a:r>
              <a:rPr lang="en-US" dirty="0"/>
              <a:t>Movement between levels of storage hierarchy can be explicit or implicit</a:t>
            </a:r>
          </a:p>
        </p:txBody>
      </p:sp>
      <p:pic>
        <p:nvPicPr>
          <p:cNvPr id="6" name="Picture 5">
            <a:extLst>
              <a:ext uri="{FF2B5EF4-FFF2-40B4-BE49-F238E27FC236}">
                <a16:creationId xmlns:a16="http://schemas.microsoft.com/office/drawing/2014/main" id="{B5EA0084-146C-459C-F32A-306083FBB7F4}"/>
              </a:ext>
            </a:extLst>
          </p:cNvPr>
          <p:cNvPicPr>
            <a:picLocks noChangeAspect="1"/>
          </p:cNvPicPr>
          <p:nvPr/>
        </p:nvPicPr>
        <p:blipFill>
          <a:blip r:embed="rId2"/>
          <a:stretch>
            <a:fillRect/>
          </a:stretch>
        </p:blipFill>
        <p:spPr>
          <a:xfrm>
            <a:off x="1997544" y="2994280"/>
            <a:ext cx="7368681" cy="3063060"/>
          </a:xfrm>
          <a:prstGeom prst="rect">
            <a:avLst/>
          </a:prstGeom>
        </p:spPr>
      </p:pic>
    </p:spTree>
    <p:extLst>
      <p:ext uri="{BB962C8B-B14F-4D97-AF65-F5344CB8AC3E}">
        <p14:creationId xmlns:p14="http://schemas.microsoft.com/office/powerpoint/2010/main" val="180321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11B4-DB6A-17E0-F348-01FB9FBC9988}"/>
              </a:ext>
            </a:extLst>
          </p:cNvPr>
          <p:cNvSpPr>
            <a:spLocks noGrp="1"/>
          </p:cNvSpPr>
          <p:nvPr>
            <p:ph type="title"/>
          </p:nvPr>
        </p:nvSpPr>
        <p:spPr/>
        <p:txBody>
          <a:bodyPr>
            <a:normAutofit fontScale="90000"/>
          </a:bodyPr>
          <a:lstStyle/>
          <a:p>
            <a:r>
              <a:rPr lang="en-US" dirty="0"/>
              <a:t>Migration of Integer A from Disk to Register</a:t>
            </a:r>
          </a:p>
        </p:txBody>
      </p:sp>
      <p:sp>
        <p:nvSpPr>
          <p:cNvPr id="3" name="Text Placeholder 2">
            <a:extLst>
              <a:ext uri="{FF2B5EF4-FFF2-40B4-BE49-F238E27FC236}">
                <a16:creationId xmlns:a16="http://schemas.microsoft.com/office/drawing/2014/main" id="{84A0608A-B41B-41FF-E0A3-FAC0AD437BA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FAD3405-84F1-5461-8146-C7566F1589F0}"/>
              </a:ext>
            </a:extLst>
          </p:cNvPr>
          <p:cNvSpPr>
            <a:spLocks noGrp="1"/>
          </p:cNvSpPr>
          <p:nvPr>
            <p:ph idx="1"/>
          </p:nvPr>
        </p:nvSpPr>
        <p:spPr>
          <a:xfrm>
            <a:off x="897031" y="2934324"/>
            <a:ext cx="9736231" cy="3151683"/>
          </a:xfrm>
        </p:spPr>
        <p:txBody>
          <a:bodyPr>
            <a:normAutofit/>
          </a:bodyPr>
          <a:lstStyle/>
          <a:p>
            <a:r>
              <a:rPr lang="en-US" dirty="0"/>
              <a:t>Multitasking environments must be careful to use most recent value, no matter where it is stored in the storage hierarchy</a:t>
            </a:r>
          </a:p>
          <a:p>
            <a:r>
              <a:rPr lang="en-US" dirty="0"/>
              <a:t> Multiprocessor environment must provide cache coherency in hardware such that all CPUs have the most recent value in their cache</a:t>
            </a:r>
          </a:p>
          <a:p>
            <a:r>
              <a:rPr lang="en-US" dirty="0"/>
              <a:t> Distributed environment situation even more complex</a:t>
            </a:r>
          </a:p>
          <a:p>
            <a:pPr lvl="1"/>
            <a:r>
              <a:rPr lang="en-US" dirty="0"/>
              <a:t> Several copies of a datum can exist</a:t>
            </a:r>
          </a:p>
          <a:p>
            <a:pPr lvl="1"/>
            <a:r>
              <a:rPr lang="en-US" dirty="0"/>
              <a:t> Various solutions covered in Chapter 17</a:t>
            </a:r>
          </a:p>
        </p:txBody>
      </p:sp>
    </p:spTree>
    <p:extLst>
      <p:ext uri="{BB962C8B-B14F-4D97-AF65-F5344CB8AC3E}">
        <p14:creationId xmlns:p14="http://schemas.microsoft.com/office/powerpoint/2010/main" val="1169139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DC4B-4B46-D845-6088-102BE8F757BD}"/>
              </a:ext>
            </a:extLst>
          </p:cNvPr>
          <p:cNvSpPr>
            <a:spLocks noGrp="1"/>
          </p:cNvSpPr>
          <p:nvPr>
            <p:ph type="title"/>
          </p:nvPr>
        </p:nvSpPr>
        <p:spPr/>
        <p:txBody>
          <a:bodyPr>
            <a:normAutofit fontScale="90000"/>
          </a:bodyPr>
          <a:lstStyle/>
          <a:p>
            <a:r>
              <a:rPr lang="en-US" dirty="0"/>
              <a:t>Operating System Structure</a:t>
            </a:r>
          </a:p>
        </p:txBody>
      </p:sp>
      <p:sp>
        <p:nvSpPr>
          <p:cNvPr id="3" name="Text Placeholder 2">
            <a:extLst>
              <a:ext uri="{FF2B5EF4-FFF2-40B4-BE49-F238E27FC236}">
                <a16:creationId xmlns:a16="http://schemas.microsoft.com/office/drawing/2014/main" id="{13EF8D87-1490-F88B-CDBB-0FDA4BFD78B8}"/>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9B7E45B-E6CB-F361-DBF9-D4B27045E85F}"/>
              </a:ext>
            </a:extLst>
          </p:cNvPr>
          <p:cNvSpPr>
            <a:spLocks noGrp="1"/>
          </p:cNvSpPr>
          <p:nvPr>
            <p:ph idx="1"/>
          </p:nvPr>
        </p:nvSpPr>
        <p:spPr>
          <a:xfrm>
            <a:off x="1064182" y="2328496"/>
            <a:ext cx="10703097" cy="3982364"/>
          </a:xfrm>
        </p:spPr>
        <p:txBody>
          <a:bodyPr>
            <a:noAutofit/>
          </a:bodyPr>
          <a:lstStyle/>
          <a:p>
            <a:pPr marL="0" indent="0">
              <a:buNone/>
            </a:pPr>
            <a:r>
              <a:rPr lang="en-US" sz="1400" dirty="0"/>
              <a:t>Multiprogramming needed for efficiency (CPU utilization)</a:t>
            </a:r>
          </a:p>
          <a:p>
            <a:pPr lvl="1"/>
            <a:r>
              <a:rPr lang="en-US" sz="1400" dirty="0"/>
              <a:t>Single user cannot keep CPU and I/O devices busy at all times</a:t>
            </a:r>
          </a:p>
          <a:p>
            <a:pPr lvl="1"/>
            <a:r>
              <a:rPr lang="en-US" sz="1400" dirty="0"/>
              <a:t> Multiprogramming organizes jobs (code and data) so CPU always has one to execute</a:t>
            </a:r>
          </a:p>
          <a:p>
            <a:pPr lvl="1"/>
            <a:r>
              <a:rPr lang="en-US" sz="1400" dirty="0"/>
              <a:t>A subset of total jobs in system is kept in memory</a:t>
            </a:r>
          </a:p>
          <a:p>
            <a:pPr lvl="1"/>
            <a:r>
              <a:rPr lang="en-US" sz="1400" dirty="0"/>
              <a:t>One job selected and run via job scheduling</a:t>
            </a:r>
          </a:p>
          <a:p>
            <a:pPr lvl="1"/>
            <a:r>
              <a:rPr lang="en-US" sz="1400" dirty="0"/>
              <a:t> When it has to wait (for I/O for example), OS switches to another job</a:t>
            </a:r>
          </a:p>
          <a:p>
            <a:pPr marL="0" indent="0">
              <a:buNone/>
            </a:pPr>
            <a:r>
              <a:rPr lang="en-US" sz="1400" dirty="0"/>
              <a:t>Timesharing (multitasking) is logical extension in which CPU switches jobs so frequently  that users can interact with each job while it is running, creating interactive computing (interactivity)</a:t>
            </a:r>
          </a:p>
          <a:p>
            <a:pPr lvl="1"/>
            <a:r>
              <a:rPr lang="en-US" sz="1400" dirty="0"/>
              <a:t>Response time should be &lt; 1 second</a:t>
            </a:r>
          </a:p>
          <a:p>
            <a:pPr lvl="1"/>
            <a:r>
              <a:rPr lang="en-US" sz="1400" dirty="0"/>
              <a:t> Each user has at least one program executing in memory          process</a:t>
            </a:r>
          </a:p>
          <a:p>
            <a:pPr lvl="1"/>
            <a:r>
              <a:rPr lang="en-US" sz="1400" dirty="0"/>
              <a:t> If several jobs ready to run at the same time  CPU scheduling</a:t>
            </a:r>
          </a:p>
          <a:p>
            <a:pPr lvl="1"/>
            <a:r>
              <a:rPr lang="en-US" sz="1400" dirty="0"/>
              <a:t> If processes don’t fit in memory, swapping moves them in and out to run</a:t>
            </a:r>
          </a:p>
          <a:p>
            <a:pPr lvl="1"/>
            <a:r>
              <a:rPr lang="en-US" sz="1400" dirty="0"/>
              <a:t>Virtual memory allows execution of processes not completely in memory</a:t>
            </a:r>
          </a:p>
        </p:txBody>
      </p:sp>
      <p:sp>
        <p:nvSpPr>
          <p:cNvPr id="5" name="Arrow: Right 4">
            <a:extLst>
              <a:ext uri="{FF2B5EF4-FFF2-40B4-BE49-F238E27FC236}">
                <a16:creationId xmlns:a16="http://schemas.microsoft.com/office/drawing/2014/main" id="{7B2310DE-6D73-B214-AD3A-1E1E0775F392}"/>
              </a:ext>
            </a:extLst>
          </p:cNvPr>
          <p:cNvSpPr/>
          <p:nvPr/>
        </p:nvSpPr>
        <p:spPr>
          <a:xfrm>
            <a:off x="6527364" y="5248231"/>
            <a:ext cx="330636" cy="24909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7560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AAC6-AE8D-5012-D6F7-BE19547D9275}"/>
              </a:ext>
            </a:extLst>
          </p:cNvPr>
          <p:cNvSpPr>
            <a:spLocks noGrp="1"/>
          </p:cNvSpPr>
          <p:nvPr>
            <p:ph type="title"/>
          </p:nvPr>
        </p:nvSpPr>
        <p:spPr/>
        <p:txBody>
          <a:bodyPr>
            <a:normAutofit fontScale="90000"/>
          </a:bodyPr>
          <a:lstStyle/>
          <a:p>
            <a:r>
              <a:rPr lang="en-US" dirty="0"/>
              <a:t>Memory Layout for </a:t>
            </a:r>
            <a:r>
              <a:rPr lang="en-US" dirty="0" err="1"/>
              <a:t>Multiprogrammed</a:t>
            </a:r>
            <a:r>
              <a:rPr lang="en-US" dirty="0"/>
              <a:t> System</a:t>
            </a:r>
          </a:p>
        </p:txBody>
      </p:sp>
      <p:sp>
        <p:nvSpPr>
          <p:cNvPr id="3" name="Text Placeholder 2">
            <a:extLst>
              <a:ext uri="{FF2B5EF4-FFF2-40B4-BE49-F238E27FC236}">
                <a16:creationId xmlns:a16="http://schemas.microsoft.com/office/drawing/2014/main" id="{CB154D6E-4826-E877-82D0-16096B137EA4}"/>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E798CCDF-6AC1-9991-F1F0-EC8386EBBD08}"/>
              </a:ext>
            </a:extLst>
          </p:cNvPr>
          <p:cNvPicPr>
            <a:picLocks noChangeAspect="1"/>
          </p:cNvPicPr>
          <p:nvPr/>
        </p:nvPicPr>
        <p:blipFill>
          <a:blip r:embed="rId2"/>
          <a:stretch>
            <a:fillRect/>
          </a:stretch>
        </p:blipFill>
        <p:spPr>
          <a:xfrm>
            <a:off x="4452139" y="2438046"/>
            <a:ext cx="2688116" cy="4213952"/>
          </a:xfrm>
          <a:prstGeom prst="rect">
            <a:avLst/>
          </a:prstGeom>
        </p:spPr>
      </p:pic>
    </p:spTree>
    <p:extLst>
      <p:ext uri="{BB962C8B-B14F-4D97-AF65-F5344CB8AC3E}">
        <p14:creationId xmlns:p14="http://schemas.microsoft.com/office/powerpoint/2010/main" val="25270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DD2C-36C4-6EF6-60B0-DACCDC41D5D1}"/>
              </a:ext>
            </a:extLst>
          </p:cNvPr>
          <p:cNvSpPr>
            <a:spLocks noGrp="1"/>
          </p:cNvSpPr>
          <p:nvPr>
            <p:ph type="title"/>
          </p:nvPr>
        </p:nvSpPr>
        <p:spPr/>
        <p:txBody>
          <a:bodyPr>
            <a:normAutofit fontScale="90000"/>
          </a:bodyPr>
          <a:lstStyle/>
          <a:p>
            <a:r>
              <a:rPr lang="en-US" dirty="0"/>
              <a:t>Operating-System Operations</a:t>
            </a:r>
          </a:p>
        </p:txBody>
      </p:sp>
      <p:sp>
        <p:nvSpPr>
          <p:cNvPr id="3" name="Text Placeholder 2">
            <a:extLst>
              <a:ext uri="{FF2B5EF4-FFF2-40B4-BE49-F238E27FC236}">
                <a16:creationId xmlns:a16="http://schemas.microsoft.com/office/drawing/2014/main" id="{ADCCE1EB-253F-0C56-8172-1069FF93CEB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E9AF08E-5D1E-AE84-C7CD-6E6964D93085}"/>
              </a:ext>
            </a:extLst>
          </p:cNvPr>
          <p:cNvSpPr>
            <a:spLocks noGrp="1"/>
          </p:cNvSpPr>
          <p:nvPr>
            <p:ph idx="1"/>
          </p:nvPr>
        </p:nvSpPr>
        <p:spPr>
          <a:xfrm>
            <a:off x="897031" y="2438046"/>
            <a:ext cx="11005159" cy="3726120"/>
          </a:xfrm>
        </p:spPr>
        <p:txBody>
          <a:bodyPr>
            <a:normAutofit fontScale="92500" lnSpcReduction="10000"/>
          </a:bodyPr>
          <a:lstStyle/>
          <a:p>
            <a:r>
              <a:rPr lang="en-US" dirty="0"/>
              <a:t>Interrupt driven by hardware</a:t>
            </a:r>
          </a:p>
          <a:p>
            <a:r>
              <a:rPr lang="en-US" dirty="0"/>
              <a:t> Software error or request creates </a:t>
            </a:r>
            <a:r>
              <a:rPr lang="en-US" b="1" dirty="0"/>
              <a:t>exception</a:t>
            </a:r>
            <a:r>
              <a:rPr lang="en-US" dirty="0"/>
              <a:t> or </a:t>
            </a:r>
            <a:r>
              <a:rPr lang="en-US" b="1" dirty="0"/>
              <a:t>trap</a:t>
            </a:r>
          </a:p>
          <a:p>
            <a:pPr lvl="1"/>
            <a:r>
              <a:rPr lang="en-US" dirty="0"/>
              <a:t>● Division by zero, request for operating system service</a:t>
            </a:r>
          </a:p>
          <a:p>
            <a:r>
              <a:rPr lang="en-US" dirty="0"/>
              <a:t> Other process problems include </a:t>
            </a:r>
            <a:r>
              <a:rPr lang="en-US" i="1" dirty="0"/>
              <a:t>infinite loop</a:t>
            </a:r>
            <a:r>
              <a:rPr lang="en-US" dirty="0"/>
              <a:t>, processes </a:t>
            </a:r>
            <a:r>
              <a:rPr lang="en-US" i="1" dirty="0"/>
              <a:t>modifying</a:t>
            </a:r>
            <a:r>
              <a:rPr lang="en-US" dirty="0"/>
              <a:t> each other or the operating system</a:t>
            </a:r>
          </a:p>
          <a:p>
            <a:r>
              <a:rPr lang="en-US" dirty="0"/>
              <a:t>Thus we need protection:</a:t>
            </a:r>
          </a:p>
          <a:p>
            <a:r>
              <a:rPr lang="en-US" b="1" dirty="0"/>
              <a:t>Dual-mode</a:t>
            </a:r>
            <a:r>
              <a:rPr lang="en-US" dirty="0"/>
              <a:t> operation allows OS to protect itself and other system components</a:t>
            </a:r>
          </a:p>
          <a:p>
            <a:pPr lvl="1"/>
            <a:r>
              <a:rPr lang="en-US" dirty="0"/>
              <a:t> </a:t>
            </a:r>
            <a:r>
              <a:rPr lang="en-US" b="1" dirty="0"/>
              <a:t>User mode </a:t>
            </a:r>
            <a:r>
              <a:rPr lang="en-US" dirty="0"/>
              <a:t>and </a:t>
            </a:r>
            <a:r>
              <a:rPr lang="en-US" b="1" dirty="0"/>
              <a:t>kernel mode</a:t>
            </a:r>
          </a:p>
          <a:p>
            <a:pPr lvl="1"/>
            <a:r>
              <a:rPr lang="en-US" b="1" dirty="0"/>
              <a:t> Mode bit </a:t>
            </a:r>
            <a:r>
              <a:rPr lang="en-US" dirty="0"/>
              <a:t>provided by hardware</a:t>
            </a:r>
          </a:p>
          <a:p>
            <a:pPr lvl="2"/>
            <a:r>
              <a:rPr lang="en-US" dirty="0"/>
              <a:t>Provides ability to distinguish when system is running user code or kernel code</a:t>
            </a:r>
          </a:p>
          <a:p>
            <a:pPr lvl="2"/>
            <a:r>
              <a:rPr lang="en-US" dirty="0"/>
              <a:t>Some instructions designated as </a:t>
            </a:r>
            <a:r>
              <a:rPr lang="en-US" b="1" dirty="0"/>
              <a:t>privileged</a:t>
            </a:r>
            <a:r>
              <a:rPr lang="en-US" dirty="0"/>
              <a:t>, only executable in kernel mode</a:t>
            </a:r>
          </a:p>
          <a:p>
            <a:pPr lvl="2"/>
            <a:r>
              <a:rPr lang="en-US" dirty="0"/>
              <a:t>System call changes mode to kernel, return from call resets it to user</a:t>
            </a:r>
          </a:p>
        </p:txBody>
      </p:sp>
    </p:spTree>
    <p:extLst>
      <p:ext uri="{BB962C8B-B14F-4D97-AF65-F5344CB8AC3E}">
        <p14:creationId xmlns:p14="http://schemas.microsoft.com/office/powerpoint/2010/main" val="1859263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93E3-0CB0-D399-3E5C-75A5BB6136AB}"/>
              </a:ext>
            </a:extLst>
          </p:cNvPr>
          <p:cNvSpPr>
            <a:spLocks noGrp="1"/>
          </p:cNvSpPr>
          <p:nvPr>
            <p:ph type="title"/>
          </p:nvPr>
        </p:nvSpPr>
        <p:spPr/>
        <p:txBody>
          <a:bodyPr>
            <a:normAutofit fontScale="90000"/>
          </a:bodyPr>
          <a:lstStyle/>
          <a:p>
            <a:r>
              <a:rPr lang="en-US" dirty="0"/>
              <a:t>Transition from User to Kernel Mode</a:t>
            </a:r>
          </a:p>
        </p:txBody>
      </p:sp>
      <p:sp>
        <p:nvSpPr>
          <p:cNvPr id="3" name="Text Placeholder 2">
            <a:extLst>
              <a:ext uri="{FF2B5EF4-FFF2-40B4-BE49-F238E27FC236}">
                <a16:creationId xmlns:a16="http://schemas.microsoft.com/office/drawing/2014/main" id="{E90C917D-3A15-B643-2E02-D148C08017C4}"/>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C18780E-399E-600C-ABA1-4B29CF127329}"/>
              </a:ext>
            </a:extLst>
          </p:cNvPr>
          <p:cNvSpPr>
            <a:spLocks noGrp="1"/>
          </p:cNvSpPr>
          <p:nvPr>
            <p:ph idx="1"/>
          </p:nvPr>
        </p:nvSpPr>
        <p:spPr/>
        <p:txBody>
          <a:bodyPr/>
          <a:lstStyle/>
          <a:p>
            <a:r>
              <a:rPr lang="en-US" dirty="0"/>
              <a:t>Timer to prevent infinite loop / process hogging resources</a:t>
            </a:r>
          </a:p>
          <a:p>
            <a:pPr lvl="1"/>
            <a:r>
              <a:rPr lang="en-US" dirty="0"/>
              <a:t>Set interrupt after specific period</a:t>
            </a:r>
          </a:p>
          <a:p>
            <a:pPr lvl="1"/>
            <a:r>
              <a:rPr lang="en-US" dirty="0"/>
              <a:t>Operating system decrements counter</a:t>
            </a:r>
          </a:p>
          <a:p>
            <a:pPr lvl="1"/>
            <a:r>
              <a:rPr lang="en-US" dirty="0"/>
              <a:t>When counter zero generate an interrupt</a:t>
            </a:r>
          </a:p>
          <a:p>
            <a:pPr lvl="1"/>
            <a:r>
              <a:rPr lang="en-US" dirty="0"/>
              <a:t>Set up before scheduling process to regain control or terminate program that exceeds allotted time</a:t>
            </a:r>
          </a:p>
          <a:p>
            <a:pPr marL="0" indent="0">
              <a:buNone/>
            </a:pPr>
            <a:endParaRPr lang="en-US" dirty="0"/>
          </a:p>
          <a:p>
            <a:pPr lvl="1"/>
            <a:endParaRPr lang="en-US" dirty="0"/>
          </a:p>
          <a:p>
            <a:pPr marL="457200" lvl="1" indent="0">
              <a:buNone/>
            </a:pPr>
            <a:endParaRPr lang="en-US" dirty="0"/>
          </a:p>
        </p:txBody>
      </p:sp>
      <p:pic>
        <p:nvPicPr>
          <p:cNvPr id="6" name="Picture 5">
            <a:extLst>
              <a:ext uri="{FF2B5EF4-FFF2-40B4-BE49-F238E27FC236}">
                <a16:creationId xmlns:a16="http://schemas.microsoft.com/office/drawing/2014/main" id="{B7C99770-9C54-BA5B-A7A2-29C314A5D000}"/>
              </a:ext>
            </a:extLst>
          </p:cNvPr>
          <p:cNvPicPr>
            <a:picLocks noChangeAspect="1"/>
          </p:cNvPicPr>
          <p:nvPr/>
        </p:nvPicPr>
        <p:blipFill>
          <a:blip r:embed="rId3"/>
          <a:stretch>
            <a:fillRect/>
          </a:stretch>
        </p:blipFill>
        <p:spPr>
          <a:xfrm>
            <a:off x="2610423" y="4397414"/>
            <a:ext cx="7619251" cy="2308185"/>
          </a:xfrm>
          <a:prstGeom prst="rect">
            <a:avLst/>
          </a:prstGeom>
        </p:spPr>
      </p:pic>
    </p:spTree>
    <p:extLst>
      <p:ext uri="{BB962C8B-B14F-4D97-AF65-F5344CB8AC3E}">
        <p14:creationId xmlns:p14="http://schemas.microsoft.com/office/powerpoint/2010/main" val="10079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7838-171B-0155-28B8-9105A8B511D2}"/>
              </a:ext>
            </a:extLst>
          </p:cNvPr>
          <p:cNvSpPr>
            <a:spLocks noGrp="1"/>
          </p:cNvSpPr>
          <p:nvPr>
            <p:ph type="title"/>
          </p:nvPr>
        </p:nvSpPr>
        <p:spPr/>
        <p:txBody>
          <a:bodyPr>
            <a:normAutofit fontScale="90000"/>
          </a:bodyPr>
          <a:lstStyle/>
          <a:p>
            <a:r>
              <a:rPr lang="en-US" dirty="0"/>
              <a:t>Process Management</a:t>
            </a:r>
          </a:p>
        </p:txBody>
      </p:sp>
      <p:sp>
        <p:nvSpPr>
          <p:cNvPr id="3" name="Text Placeholder 2">
            <a:extLst>
              <a:ext uri="{FF2B5EF4-FFF2-40B4-BE49-F238E27FC236}">
                <a16:creationId xmlns:a16="http://schemas.microsoft.com/office/drawing/2014/main" id="{E89B52BF-15D3-7EF0-1514-FB920207FE5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BA156E3D-9056-828A-D925-12B6471286B5}"/>
              </a:ext>
            </a:extLst>
          </p:cNvPr>
          <p:cNvSpPr>
            <a:spLocks noGrp="1"/>
          </p:cNvSpPr>
          <p:nvPr>
            <p:ph idx="1"/>
          </p:nvPr>
        </p:nvSpPr>
        <p:spPr>
          <a:xfrm>
            <a:off x="401730" y="2438046"/>
            <a:ext cx="11618819" cy="3667479"/>
          </a:xfrm>
        </p:spPr>
        <p:txBody>
          <a:bodyPr>
            <a:noAutofit/>
          </a:bodyPr>
          <a:lstStyle/>
          <a:p>
            <a:r>
              <a:rPr lang="en-US" sz="1600" dirty="0"/>
              <a:t>A process is a program in execution. It is a unit of work within the system. Program is a passive entity, process is an active entity.</a:t>
            </a:r>
          </a:p>
          <a:p>
            <a:r>
              <a:rPr lang="en-US" sz="1600" dirty="0"/>
              <a:t>Process needs resources to accomplish its task</a:t>
            </a:r>
          </a:p>
          <a:p>
            <a:pPr lvl="1"/>
            <a:r>
              <a:rPr lang="en-US" sz="1600" dirty="0"/>
              <a:t>CPU, memory, I/O, files</a:t>
            </a:r>
          </a:p>
          <a:p>
            <a:pPr lvl="1"/>
            <a:r>
              <a:rPr lang="en-US" sz="1600" dirty="0"/>
              <a:t> Initialization data</a:t>
            </a:r>
          </a:p>
          <a:p>
            <a:r>
              <a:rPr lang="en-US" sz="1600" dirty="0"/>
              <a:t>Process termination requires reclaim of any reusable resources</a:t>
            </a:r>
          </a:p>
          <a:p>
            <a:r>
              <a:rPr lang="en-US" sz="1600" dirty="0"/>
              <a:t>Single-threaded process has one program counter specifying location of next instruction to execute</a:t>
            </a:r>
          </a:p>
          <a:p>
            <a:pPr lvl="1"/>
            <a:r>
              <a:rPr lang="en-US" sz="1600" dirty="0"/>
              <a:t> Process executes instructions sequentially, one at a time, until completion</a:t>
            </a:r>
          </a:p>
          <a:p>
            <a:r>
              <a:rPr lang="en-US" sz="1600" dirty="0"/>
              <a:t>Multi-threaded process has one program counter per thread</a:t>
            </a:r>
          </a:p>
          <a:p>
            <a:r>
              <a:rPr lang="en-US" sz="1600" dirty="0"/>
              <a:t>Typically system has many processes, some user, some operating system running concurrently on one or more CPUs</a:t>
            </a:r>
          </a:p>
          <a:p>
            <a:pPr algn="l"/>
            <a:r>
              <a:rPr lang="en-US" sz="1600" b="0" i="0" u="none" strike="noStrike" baseline="0" dirty="0">
                <a:latin typeface="Helvetica" panose="020B0604020202020204" pitchFamily="34" charset="0"/>
              </a:rPr>
              <a:t>Concurrency by multiplexing the CPUs among the processes / threads</a:t>
            </a:r>
            <a:endParaRPr lang="en-US" sz="1600" dirty="0"/>
          </a:p>
        </p:txBody>
      </p:sp>
    </p:spTree>
    <p:extLst>
      <p:ext uri="{BB962C8B-B14F-4D97-AF65-F5344CB8AC3E}">
        <p14:creationId xmlns:p14="http://schemas.microsoft.com/office/powerpoint/2010/main" val="232523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116106" y="3574516"/>
            <a:ext cx="10515600" cy="1092734"/>
          </a:xfrm>
        </p:spPr>
        <p:txBody>
          <a:bodyPr>
            <a:normAutofit/>
          </a:bodyPr>
          <a:lstStyle/>
          <a:p>
            <a:r>
              <a:rPr lang="fi-FI" dirty="0"/>
              <a:t>INTRODUCTION TO OPERATING SYSTEM AND</a:t>
            </a:r>
            <a:br>
              <a:rPr lang="fi-FI" dirty="0"/>
            </a:br>
            <a:r>
              <a:rPr lang="fi-FI" dirty="0"/>
              <a:t>COMPUTER ARCHITECTURE</a:t>
            </a:r>
          </a:p>
        </p:txBody>
      </p:sp>
    </p:spTree>
    <p:extLst>
      <p:ext uri="{BB962C8B-B14F-4D97-AF65-F5344CB8AC3E}">
        <p14:creationId xmlns:p14="http://schemas.microsoft.com/office/powerpoint/2010/main" val="321072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666E-1875-B819-089C-3D5D83F06BBE}"/>
              </a:ext>
            </a:extLst>
          </p:cNvPr>
          <p:cNvSpPr>
            <a:spLocks noGrp="1"/>
          </p:cNvSpPr>
          <p:nvPr>
            <p:ph type="title"/>
          </p:nvPr>
        </p:nvSpPr>
        <p:spPr/>
        <p:txBody>
          <a:bodyPr>
            <a:normAutofit fontScale="90000"/>
          </a:bodyPr>
          <a:lstStyle/>
          <a:p>
            <a:r>
              <a:rPr lang="en-US" dirty="0"/>
              <a:t>Process Management Activities</a:t>
            </a:r>
          </a:p>
        </p:txBody>
      </p:sp>
      <p:sp>
        <p:nvSpPr>
          <p:cNvPr id="3" name="Text Placeholder 2">
            <a:extLst>
              <a:ext uri="{FF2B5EF4-FFF2-40B4-BE49-F238E27FC236}">
                <a16:creationId xmlns:a16="http://schemas.microsoft.com/office/drawing/2014/main" id="{4F9C1FF5-DDD9-CEAE-E1FB-38F94BA013B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486486CC-2A9A-3C3C-658F-E0981D6F780B}"/>
              </a:ext>
            </a:extLst>
          </p:cNvPr>
          <p:cNvSpPr>
            <a:spLocks noGrp="1"/>
          </p:cNvSpPr>
          <p:nvPr>
            <p:ph idx="1"/>
          </p:nvPr>
        </p:nvSpPr>
        <p:spPr/>
        <p:txBody>
          <a:bodyPr/>
          <a:lstStyle/>
          <a:p>
            <a:r>
              <a:rPr lang="en-US" dirty="0"/>
              <a:t>The operating system is responsible for the following activities in connection with process management:</a:t>
            </a:r>
          </a:p>
          <a:p>
            <a:pPr lvl="1"/>
            <a:r>
              <a:rPr lang="en-US" dirty="0"/>
              <a:t> Creating and deleting both user and system processes</a:t>
            </a:r>
          </a:p>
          <a:p>
            <a:pPr lvl="1"/>
            <a:r>
              <a:rPr lang="en-US" dirty="0"/>
              <a:t> Suspending and resuming processes</a:t>
            </a:r>
          </a:p>
          <a:p>
            <a:pPr lvl="1"/>
            <a:r>
              <a:rPr lang="en-US" dirty="0"/>
              <a:t> Providing mechanisms for process synchronization</a:t>
            </a:r>
          </a:p>
          <a:p>
            <a:pPr lvl="1"/>
            <a:r>
              <a:rPr lang="en-US" dirty="0"/>
              <a:t> Providing mechanisms for process communication</a:t>
            </a:r>
          </a:p>
          <a:p>
            <a:pPr lvl="1"/>
            <a:r>
              <a:rPr lang="en-US" dirty="0"/>
              <a:t> Providing mechanisms for deadlock handling</a:t>
            </a:r>
          </a:p>
        </p:txBody>
      </p:sp>
    </p:spTree>
    <p:extLst>
      <p:ext uri="{BB962C8B-B14F-4D97-AF65-F5344CB8AC3E}">
        <p14:creationId xmlns:p14="http://schemas.microsoft.com/office/powerpoint/2010/main" val="96434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5E18-6EF4-24D3-18A2-AA988C01D20F}"/>
              </a:ext>
            </a:extLst>
          </p:cNvPr>
          <p:cNvSpPr>
            <a:spLocks noGrp="1"/>
          </p:cNvSpPr>
          <p:nvPr>
            <p:ph type="title"/>
          </p:nvPr>
        </p:nvSpPr>
        <p:spPr/>
        <p:txBody>
          <a:bodyPr>
            <a:normAutofit fontScale="90000"/>
          </a:bodyPr>
          <a:lstStyle/>
          <a:p>
            <a:r>
              <a:rPr lang="en-US" dirty="0"/>
              <a:t>Memory Management</a:t>
            </a:r>
          </a:p>
        </p:txBody>
      </p:sp>
      <p:sp>
        <p:nvSpPr>
          <p:cNvPr id="3" name="Text Placeholder 2">
            <a:extLst>
              <a:ext uri="{FF2B5EF4-FFF2-40B4-BE49-F238E27FC236}">
                <a16:creationId xmlns:a16="http://schemas.microsoft.com/office/drawing/2014/main" id="{61167800-2A2E-F6D9-6053-93FC42606D5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F13078D-B4B4-9041-1272-1B945FF32C37}"/>
              </a:ext>
            </a:extLst>
          </p:cNvPr>
          <p:cNvSpPr>
            <a:spLocks noGrp="1"/>
          </p:cNvSpPr>
          <p:nvPr>
            <p:ph idx="1"/>
          </p:nvPr>
        </p:nvSpPr>
        <p:spPr/>
        <p:txBody>
          <a:bodyPr>
            <a:normAutofit/>
          </a:bodyPr>
          <a:lstStyle/>
          <a:p>
            <a:r>
              <a:rPr lang="en-US" dirty="0"/>
              <a:t>All data must be in memory before and after processing</a:t>
            </a:r>
          </a:p>
          <a:p>
            <a:r>
              <a:rPr lang="en-US" dirty="0"/>
              <a:t>All instructions must be in memory in order to execute</a:t>
            </a:r>
          </a:p>
          <a:p>
            <a:r>
              <a:rPr lang="en-US" dirty="0"/>
              <a:t>Memory management determines what is in memory when</a:t>
            </a:r>
          </a:p>
          <a:p>
            <a:pPr lvl="1"/>
            <a:r>
              <a:rPr lang="en-US" dirty="0"/>
              <a:t> Optimizing CPU utilization and computer response to users</a:t>
            </a:r>
          </a:p>
          <a:p>
            <a:r>
              <a:rPr lang="en-US" dirty="0"/>
              <a:t>Memory management activities</a:t>
            </a:r>
          </a:p>
          <a:p>
            <a:pPr lvl="1"/>
            <a:r>
              <a:rPr lang="en-US" dirty="0"/>
              <a:t> Keeping track of which parts of memory are currently being used and by whom</a:t>
            </a:r>
          </a:p>
          <a:p>
            <a:pPr lvl="1"/>
            <a:r>
              <a:rPr lang="en-US" dirty="0"/>
              <a:t> Deciding which processes (or parts thereof) and data to move into and out of memory</a:t>
            </a:r>
          </a:p>
          <a:p>
            <a:pPr lvl="1"/>
            <a:r>
              <a:rPr lang="en-US" dirty="0"/>
              <a:t>Allocating and deallocating memory space as needed</a:t>
            </a:r>
          </a:p>
        </p:txBody>
      </p:sp>
    </p:spTree>
    <p:extLst>
      <p:ext uri="{BB962C8B-B14F-4D97-AF65-F5344CB8AC3E}">
        <p14:creationId xmlns:p14="http://schemas.microsoft.com/office/powerpoint/2010/main" val="1734089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1B46-47A7-21CB-0EFC-5DB258892DA5}"/>
              </a:ext>
            </a:extLst>
          </p:cNvPr>
          <p:cNvSpPr>
            <a:spLocks noGrp="1"/>
          </p:cNvSpPr>
          <p:nvPr>
            <p:ph type="title"/>
          </p:nvPr>
        </p:nvSpPr>
        <p:spPr/>
        <p:txBody>
          <a:bodyPr>
            <a:normAutofit fontScale="90000"/>
          </a:bodyPr>
          <a:lstStyle/>
          <a:p>
            <a:r>
              <a:rPr lang="en-US" dirty="0"/>
              <a:t>Storage management</a:t>
            </a:r>
          </a:p>
        </p:txBody>
      </p:sp>
      <p:sp>
        <p:nvSpPr>
          <p:cNvPr id="3" name="Text Placeholder 2">
            <a:extLst>
              <a:ext uri="{FF2B5EF4-FFF2-40B4-BE49-F238E27FC236}">
                <a16:creationId xmlns:a16="http://schemas.microsoft.com/office/drawing/2014/main" id="{50722EF5-3D3E-95B3-3D2F-E6861365C0D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51D22C02-B005-85D1-6F1B-A144D14DAB6C}"/>
              </a:ext>
            </a:extLst>
          </p:cNvPr>
          <p:cNvSpPr>
            <a:spLocks noGrp="1"/>
          </p:cNvSpPr>
          <p:nvPr>
            <p:ph idx="1"/>
          </p:nvPr>
        </p:nvSpPr>
        <p:spPr>
          <a:xfrm>
            <a:off x="990600" y="2573426"/>
            <a:ext cx="11001375" cy="3726120"/>
          </a:xfrm>
        </p:spPr>
        <p:txBody>
          <a:bodyPr>
            <a:normAutofit lnSpcReduction="10000"/>
          </a:bodyPr>
          <a:lstStyle/>
          <a:p>
            <a:r>
              <a:rPr lang="en-US" dirty="0"/>
              <a:t>OS provides uniform, logical view of information storage</a:t>
            </a:r>
          </a:p>
          <a:p>
            <a:pPr lvl="1"/>
            <a:r>
              <a:rPr lang="en-US" dirty="0"/>
              <a:t>Abstracts physical properties to logical storage unit – file</a:t>
            </a:r>
          </a:p>
          <a:p>
            <a:pPr lvl="1"/>
            <a:r>
              <a:rPr lang="en-US" dirty="0"/>
              <a:t>Each medium is controlled by device (i.e., disk drive, tape drive)</a:t>
            </a:r>
          </a:p>
          <a:p>
            <a:pPr marL="457200" lvl="1" indent="0">
              <a:buNone/>
            </a:pPr>
            <a:r>
              <a:rPr lang="en-US" dirty="0"/>
              <a:t>	Varying properties include access speed, capacity, data-transfer rate, access method (sequential or random)</a:t>
            </a:r>
          </a:p>
          <a:p>
            <a:r>
              <a:rPr lang="en-US" dirty="0"/>
              <a:t>File-System management</a:t>
            </a:r>
          </a:p>
          <a:p>
            <a:pPr lvl="1"/>
            <a:r>
              <a:rPr lang="en-US" dirty="0"/>
              <a:t>Files usually organized into directories</a:t>
            </a:r>
          </a:p>
          <a:p>
            <a:pPr lvl="1"/>
            <a:r>
              <a:rPr lang="en-US" dirty="0"/>
              <a:t>Access control on most systems to determine who can access what</a:t>
            </a:r>
          </a:p>
          <a:p>
            <a:pPr lvl="1"/>
            <a:r>
              <a:rPr lang="en-US" dirty="0"/>
              <a:t>OS activities include</a:t>
            </a:r>
          </a:p>
          <a:p>
            <a:pPr lvl="2"/>
            <a:r>
              <a:rPr lang="en-US" dirty="0"/>
              <a:t>Creating and deleting files and directories</a:t>
            </a:r>
          </a:p>
          <a:p>
            <a:pPr lvl="2"/>
            <a:r>
              <a:rPr lang="en-US" dirty="0"/>
              <a:t>Primitives to manipulate files and </a:t>
            </a:r>
            <a:r>
              <a:rPr lang="en-US" dirty="0" err="1"/>
              <a:t>dirs</a:t>
            </a:r>
            <a:endParaRPr lang="en-US" dirty="0"/>
          </a:p>
          <a:p>
            <a:pPr lvl="2"/>
            <a:r>
              <a:rPr lang="en-US" dirty="0"/>
              <a:t>Mapping files onto secondary storage</a:t>
            </a:r>
          </a:p>
          <a:p>
            <a:pPr lvl="2"/>
            <a:r>
              <a:rPr lang="en-US" dirty="0"/>
              <a:t>Backup files onto stable (non-volatile) storage media</a:t>
            </a:r>
          </a:p>
        </p:txBody>
      </p:sp>
    </p:spTree>
    <p:extLst>
      <p:ext uri="{BB962C8B-B14F-4D97-AF65-F5344CB8AC3E}">
        <p14:creationId xmlns:p14="http://schemas.microsoft.com/office/powerpoint/2010/main" val="3809878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DC8-61BF-2311-3481-F15AEE0ADB2E}"/>
              </a:ext>
            </a:extLst>
          </p:cNvPr>
          <p:cNvSpPr>
            <a:spLocks noGrp="1"/>
          </p:cNvSpPr>
          <p:nvPr>
            <p:ph type="title"/>
          </p:nvPr>
        </p:nvSpPr>
        <p:spPr/>
        <p:txBody>
          <a:bodyPr>
            <a:normAutofit fontScale="90000"/>
          </a:bodyPr>
          <a:lstStyle/>
          <a:p>
            <a:r>
              <a:rPr lang="en-US" dirty="0"/>
              <a:t>Mass-Storage Management</a:t>
            </a:r>
          </a:p>
        </p:txBody>
      </p:sp>
      <p:sp>
        <p:nvSpPr>
          <p:cNvPr id="3" name="Text Placeholder 2">
            <a:extLst>
              <a:ext uri="{FF2B5EF4-FFF2-40B4-BE49-F238E27FC236}">
                <a16:creationId xmlns:a16="http://schemas.microsoft.com/office/drawing/2014/main" id="{3371AF33-C1FB-0A33-9E1C-EF60DF8FD99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31549C36-B109-68DA-A87E-24E27A9D3432}"/>
              </a:ext>
            </a:extLst>
          </p:cNvPr>
          <p:cNvSpPr>
            <a:spLocks noGrp="1"/>
          </p:cNvSpPr>
          <p:nvPr>
            <p:ph idx="1"/>
          </p:nvPr>
        </p:nvSpPr>
        <p:spPr>
          <a:xfrm>
            <a:off x="780288" y="2438046"/>
            <a:ext cx="9736231" cy="3726120"/>
          </a:xfrm>
        </p:spPr>
        <p:txBody>
          <a:bodyPr>
            <a:normAutofit fontScale="85000" lnSpcReduction="20000"/>
          </a:bodyPr>
          <a:lstStyle/>
          <a:p>
            <a:r>
              <a:rPr lang="en-US" dirty="0"/>
              <a:t>Usually disks used to store data that does not fit in main memory or data that must be kept for a “long” period of time.</a:t>
            </a:r>
          </a:p>
          <a:p>
            <a:r>
              <a:rPr lang="en-US" dirty="0"/>
              <a:t>Proper management is of central importance</a:t>
            </a:r>
          </a:p>
          <a:p>
            <a:r>
              <a:rPr lang="en-US" dirty="0"/>
              <a:t>Entire speed of computer operation hinges on disk subsystem and its algorithms</a:t>
            </a:r>
          </a:p>
          <a:p>
            <a:r>
              <a:rPr lang="en-US" dirty="0"/>
              <a:t>OS activities</a:t>
            </a:r>
          </a:p>
          <a:p>
            <a:pPr lvl="1"/>
            <a:r>
              <a:rPr lang="en-US" dirty="0"/>
              <a:t>Free-space management</a:t>
            </a:r>
          </a:p>
          <a:p>
            <a:pPr lvl="1"/>
            <a:r>
              <a:rPr lang="en-US" dirty="0"/>
              <a:t>Storage allocation</a:t>
            </a:r>
          </a:p>
          <a:p>
            <a:pPr lvl="1"/>
            <a:r>
              <a:rPr lang="en-US" dirty="0"/>
              <a:t>Disk scheduling</a:t>
            </a:r>
          </a:p>
          <a:p>
            <a:r>
              <a:rPr lang="en-US" dirty="0"/>
              <a:t>Some storage need not be fast</a:t>
            </a:r>
          </a:p>
          <a:p>
            <a:pPr lvl="1"/>
            <a:r>
              <a:rPr lang="en-US" dirty="0"/>
              <a:t>Tertiary storage includes optical storage, magnetic tape</a:t>
            </a:r>
          </a:p>
          <a:p>
            <a:pPr lvl="1"/>
            <a:r>
              <a:rPr lang="en-US" dirty="0"/>
              <a:t> Still must be managed</a:t>
            </a:r>
          </a:p>
          <a:p>
            <a:pPr lvl="1"/>
            <a:r>
              <a:rPr lang="en-US" dirty="0"/>
              <a:t>Varies between WORM (write-once, read-many-times) and RW (read-write)</a:t>
            </a:r>
          </a:p>
        </p:txBody>
      </p:sp>
    </p:spTree>
    <p:extLst>
      <p:ext uri="{BB962C8B-B14F-4D97-AF65-F5344CB8AC3E}">
        <p14:creationId xmlns:p14="http://schemas.microsoft.com/office/powerpoint/2010/main" val="507367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DC8-61BF-2311-3481-F15AEE0ADB2E}"/>
              </a:ext>
            </a:extLst>
          </p:cNvPr>
          <p:cNvSpPr>
            <a:spLocks noGrp="1"/>
          </p:cNvSpPr>
          <p:nvPr>
            <p:ph type="title"/>
          </p:nvPr>
        </p:nvSpPr>
        <p:spPr/>
        <p:txBody>
          <a:bodyPr>
            <a:normAutofit fontScale="90000"/>
          </a:bodyPr>
          <a:lstStyle/>
          <a:p>
            <a:r>
              <a:rPr lang="en-US" dirty="0"/>
              <a:t>I/O systems</a:t>
            </a:r>
          </a:p>
        </p:txBody>
      </p:sp>
      <p:sp>
        <p:nvSpPr>
          <p:cNvPr id="3" name="Text Placeholder 2">
            <a:extLst>
              <a:ext uri="{FF2B5EF4-FFF2-40B4-BE49-F238E27FC236}">
                <a16:creationId xmlns:a16="http://schemas.microsoft.com/office/drawing/2014/main" id="{3371AF33-C1FB-0A33-9E1C-EF60DF8FD99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31549C36-B109-68DA-A87E-24E27A9D3432}"/>
              </a:ext>
            </a:extLst>
          </p:cNvPr>
          <p:cNvSpPr>
            <a:spLocks noGrp="1"/>
          </p:cNvSpPr>
          <p:nvPr>
            <p:ph idx="1"/>
          </p:nvPr>
        </p:nvSpPr>
        <p:spPr>
          <a:xfrm>
            <a:off x="780288" y="2438046"/>
            <a:ext cx="9736231" cy="3726120"/>
          </a:xfrm>
        </p:spPr>
        <p:txBody>
          <a:bodyPr>
            <a:normAutofit/>
          </a:bodyPr>
          <a:lstStyle/>
          <a:p>
            <a:r>
              <a:rPr lang="en-US" dirty="0"/>
              <a:t>One purpose of OS is to hide peculiarities of hardware devices from the user – ease of usage &amp; programming</a:t>
            </a:r>
          </a:p>
          <a:p>
            <a:r>
              <a:rPr lang="en-US" dirty="0"/>
              <a:t>I/O subsystem responsible for</a:t>
            </a:r>
          </a:p>
          <a:p>
            <a:pPr lvl="1"/>
            <a:r>
              <a:rPr lang="en-US" dirty="0"/>
              <a:t> Memory management of I/O including buffering (storing data temporarily while it is being transferred), caching (storing parts of data in faster storage for performance), spooling (the overlapping of output of one job with input of other jobs)</a:t>
            </a:r>
          </a:p>
          <a:p>
            <a:pPr lvl="1"/>
            <a:r>
              <a:rPr lang="en-US" dirty="0"/>
              <a:t> General device-driver interface</a:t>
            </a:r>
          </a:p>
          <a:p>
            <a:pPr lvl="1"/>
            <a:r>
              <a:rPr lang="en-US" dirty="0"/>
              <a:t> Drivers for specific hardware devices</a:t>
            </a:r>
          </a:p>
        </p:txBody>
      </p:sp>
    </p:spTree>
    <p:extLst>
      <p:ext uri="{BB962C8B-B14F-4D97-AF65-F5344CB8AC3E}">
        <p14:creationId xmlns:p14="http://schemas.microsoft.com/office/powerpoint/2010/main" val="27860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dirty="0"/>
              <a:t>Protection and security</a:t>
            </a:r>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985BCC1-8F86-06DE-0B28-1C8A6DB45C0C}"/>
              </a:ext>
            </a:extLst>
          </p:cNvPr>
          <p:cNvSpPr>
            <a:spLocks noGrp="1"/>
          </p:cNvSpPr>
          <p:nvPr>
            <p:ph idx="1"/>
          </p:nvPr>
        </p:nvSpPr>
        <p:spPr>
          <a:xfrm>
            <a:off x="897030" y="2507512"/>
            <a:ext cx="10286081" cy="3874999"/>
          </a:xfrm>
        </p:spPr>
        <p:txBody>
          <a:bodyPr>
            <a:normAutofit/>
          </a:bodyPr>
          <a:lstStyle/>
          <a:p>
            <a:pPr marL="0" indent="0">
              <a:buNone/>
            </a:pPr>
            <a:r>
              <a:rPr lang="en-US" dirty="0"/>
              <a:t>Protection – any mechanism for controlling access of processes or users to resources defined by the OS</a:t>
            </a:r>
          </a:p>
          <a:p>
            <a:pPr marL="0" indent="0">
              <a:buNone/>
            </a:pPr>
            <a:r>
              <a:rPr lang="en-US" dirty="0"/>
              <a:t>■ Security – defense of the system against internal and external attacks</a:t>
            </a:r>
          </a:p>
          <a:p>
            <a:pPr marL="0" indent="0">
              <a:buNone/>
            </a:pPr>
            <a:r>
              <a:rPr lang="en-US" dirty="0"/>
              <a:t>● Huge range, including denial-of-service, worms, viruses, identity theft, theft of service</a:t>
            </a:r>
          </a:p>
          <a:p>
            <a:pPr marL="0" indent="0">
              <a:buNone/>
            </a:pPr>
            <a:r>
              <a:rPr lang="en-US" dirty="0"/>
              <a:t>■ Systems generally first distinguish among users, to determine who can do what</a:t>
            </a:r>
          </a:p>
          <a:p>
            <a:pPr marL="514350" lvl="1" indent="0">
              <a:buNone/>
            </a:pPr>
            <a:r>
              <a:rPr lang="en-US" dirty="0"/>
              <a:t>● User identities (user IDs, security IDs) include name and associated number, one per user</a:t>
            </a:r>
          </a:p>
          <a:p>
            <a:pPr marL="514350" lvl="1" indent="0">
              <a:buNone/>
            </a:pPr>
            <a:r>
              <a:rPr lang="en-US" dirty="0"/>
              <a:t>● User ID then associated with all files, processes of that user to determine access control</a:t>
            </a:r>
          </a:p>
          <a:p>
            <a:pPr marL="514350" lvl="1" indent="0">
              <a:buNone/>
            </a:pPr>
            <a:r>
              <a:rPr lang="en-US" dirty="0"/>
              <a:t>● Group identifier (group ID) allows set of users to be defined and controls managed, then also associated with each process, file</a:t>
            </a:r>
          </a:p>
          <a:p>
            <a:pPr marL="514350" lvl="1" indent="0">
              <a:buNone/>
            </a:pPr>
            <a:r>
              <a:rPr lang="en-US" dirty="0"/>
              <a:t>● Privilege escalation allows user to change to effective ID with more rights</a:t>
            </a:r>
          </a:p>
        </p:txBody>
      </p:sp>
    </p:spTree>
    <p:extLst>
      <p:ext uri="{BB962C8B-B14F-4D97-AF65-F5344CB8AC3E}">
        <p14:creationId xmlns:p14="http://schemas.microsoft.com/office/powerpoint/2010/main" val="33853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DD23-31CB-C6A4-E424-5B9581E4DF53}"/>
              </a:ext>
            </a:extLst>
          </p:cNvPr>
          <p:cNvSpPr>
            <a:spLocks noGrp="1"/>
          </p:cNvSpPr>
          <p:nvPr>
            <p:ph type="title"/>
          </p:nvPr>
        </p:nvSpPr>
        <p:spPr/>
        <p:txBody>
          <a:bodyPr>
            <a:normAutofit fontScale="90000"/>
          </a:bodyPr>
          <a:lstStyle/>
          <a:p>
            <a:r>
              <a:rPr lang="en-US" dirty="0"/>
              <a:t>Computing environments</a:t>
            </a:r>
          </a:p>
        </p:txBody>
      </p:sp>
      <p:sp>
        <p:nvSpPr>
          <p:cNvPr id="3" name="Text Placeholder 2">
            <a:extLst>
              <a:ext uri="{FF2B5EF4-FFF2-40B4-BE49-F238E27FC236}">
                <a16:creationId xmlns:a16="http://schemas.microsoft.com/office/drawing/2014/main" id="{ABFACA3F-1636-7893-E527-E844CDE54D4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E3ECF5D-E0DF-F3A6-D240-D48FC2DA0574}"/>
              </a:ext>
            </a:extLst>
          </p:cNvPr>
          <p:cNvSpPr>
            <a:spLocks noGrp="1"/>
          </p:cNvSpPr>
          <p:nvPr>
            <p:ph idx="1"/>
          </p:nvPr>
        </p:nvSpPr>
        <p:spPr/>
        <p:txBody>
          <a:bodyPr>
            <a:normAutofit/>
          </a:bodyPr>
          <a:lstStyle/>
          <a:p>
            <a:r>
              <a:rPr lang="en-US" dirty="0"/>
              <a:t> Traditional computer</a:t>
            </a:r>
          </a:p>
          <a:p>
            <a:pPr lvl="1"/>
            <a:r>
              <a:rPr lang="en-US" dirty="0"/>
              <a:t> Blurring over time</a:t>
            </a:r>
          </a:p>
          <a:p>
            <a:pPr lvl="1"/>
            <a:r>
              <a:rPr lang="en-US" dirty="0"/>
              <a:t> Office environment</a:t>
            </a:r>
          </a:p>
          <a:p>
            <a:pPr lvl="2"/>
            <a:r>
              <a:rPr lang="en-US" dirty="0"/>
              <a:t>PCs connected to a network, terminals attached to mainframe or minicomputers providing batch and timesharing</a:t>
            </a:r>
          </a:p>
          <a:p>
            <a:pPr lvl="2"/>
            <a:r>
              <a:rPr lang="en-US" dirty="0"/>
              <a:t>Now portals allowing networked and remote systems access to same resources</a:t>
            </a:r>
          </a:p>
          <a:p>
            <a:r>
              <a:rPr lang="en-US" dirty="0"/>
              <a:t> Home networks</a:t>
            </a:r>
          </a:p>
          <a:p>
            <a:pPr lvl="1"/>
            <a:r>
              <a:rPr lang="en-US" dirty="0"/>
              <a:t>Used to be single system, then modems</a:t>
            </a:r>
          </a:p>
          <a:p>
            <a:pPr lvl="1"/>
            <a:r>
              <a:rPr lang="en-US" dirty="0"/>
              <a:t>Now firewalled, networked</a:t>
            </a:r>
          </a:p>
        </p:txBody>
      </p:sp>
    </p:spTree>
    <p:extLst>
      <p:ext uri="{BB962C8B-B14F-4D97-AF65-F5344CB8AC3E}">
        <p14:creationId xmlns:p14="http://schemas.microsoft.com/office/powerpoint/2010/main" val="1704283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65E0-3E75-25F4-0FC2-904A1512C11B}"/>
              </a:ext>
            </a:extLst>
          </p:cNvPr>
          <p:cNvSpPr>
            <a:spLocks noGrp="1"/>
          </p:cNvSpPr>
          <p:nvPr>
            <p:ph type="title"/>
          </p:nvPr>
        </p:nvSpPr>
        <p:spPr/>
        <p:txBody>
          <a:bodyPr>
            <a:normAutofit fontScale="90000"/>
          </a:bodyPr>
          <a:lstStyle/>
          <a:p>
            <a:r>
              <a:rPr lang="en-US" dirty="0"/>
              <a:t> Computing Environments (Cont.)</a:t>
            </a:r>
          </a:p>
        </p:txBody>
      </p:sp>
      <p:sp>
        <p:nvSpPr>
          <p:cNvPr id="3" name="Text Placeholder 2">
            <a:extLst>
              <a:ext uri="{FF2B5EF4-FFF2-40B4-BE49-F238E27FC236}">
                <a16:creationId xmlns:a16="http://schemas.microsoft.com/office/drawing/2014/main" id="{D100FD58-DCA8-3B4F-9971-A67D7DD6075F}"/>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9328CE27-FBA0-6008-5B2B-3027173EF753}"/>
              </a:ext>
            </a:extLst>
          </p:cNvPr>
          <p:cNvPicPr>
            <a:picLocks noChangeAspect="1"/>
          </p:cNvPicPr>
          <p:nvPr/>
        </p:nvPicPr>
        <p:blipFill>
          <a:blip r:embed="rId2"/>
          <a:stretch>
            <a:fillRect/>
          </a:stretch>
        </p:blipFill>
        <p:spPr>
          <a:xfrm>
            <a:off x="2170579" y="2438046"/>
            <a:ext cx="7146415" cy="4063338"/>
          </a:xfrm>
          <a:prstGeom prst="rect">
            <a:avLst/>
          </a:prstGeom>
        </p:spPr>
      </p:pic>
    </p:spTree>
    <p:extLst>
      <p:ext uri="{BB962C8B-B14F-4D97-AF65-F5344CB8AC3E}">
        <p14:creationId xmlns:p14="http://schemas.microsoft.com/office/powerpoint/2010/main" val="413145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8F8F-8826-0BDF-4DB6-4D7CCD3AAE1F}"/>
              </a:ext>
            </a:extLst>
          </p:cNvPr>
          <p:cNvSpPr>
            <a:spLocks noGrp="1"/>
          </p:cNvSpPr>
          <p:nvPr>
            <p:ph type="title"/>
          </p:nvPr>
        </p:nvSpPr>
        <p:spPr/>
        <p:txBody>
          <a:bodyPr>
            <a:normAutofit fontScale="90000"/>
          </a:bodyPr>
          <a:lstStyle/>
          <a:p>
            <a:r>
              <a:rPr lang="en-US" dirty="0"/>
              <a:t>Computing Environments (Cont.)</a:t>
            </a:r>
          </a:p>
        </p:txBody>
      </p:sp>
      <p:sp>
        <p:nvSpPr>
          <p:cNvPr id="3" name="Text Placeholder 2">
            <a:extLst>
              <a:ext uri="{FF2B5EF4-FFF2-40B4-BE49-F238E27FC236}">
                <a16:creationId xmlns:a16="http://schemas.microsoft.com/office/drawing/2014/main" id="{582C6DAA-8608-4EC0-3B57-9F30C97AA5C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EE4BFAE-8047-FE8C-01EE-75F32497E895}"/>
              </a:ext>
            </a:extLst>
          </p:cNvPr>
          <p:cNvSpPr>
            <a:spLocks noGrp="1"/>
          </p:cNvSpPr>
          <p:nvPr>
            <p:ph idx="1"/>
          </p:nvPr>
        </p:nvSpPr>
        <p:spPr/>
        <p:txBody>
          <a:bodyPr/>
          <a:lstStyle/>
          <a:p>
            <a:r>
              <a:rPr lang="en-US" dirty="0"/>
              <a:t>Client-Server Computing</a:t>
            </a:r>
          </a:p>
          <a:p>
            <a:pPr lvl="1"/>
            <a:r>
              <a:rPr lang="en-US" dirty="0"/>
              <a:t> Dumb terminals supplanted by smart PCs</a:t>
            </a:r>
          </a:p>
          <a:p>
            <a:pPr lvl="1"/>
            <a:r>
              <a:rPr lang="en-US" dirty="0"/>
              <a:t> Many systems now servers, responding to requests generated by clients</a:t>
            </a:r>
          </a:p>
          <a:p>
            <a:pPr lvl="2"/>
            <a:r>
              <a:rPr lang="en-US" dirty="0"/>
              <a:t>Compute-server provides an interface to client to request services (i.e. database)</a:t>
            </a:r>
          </a:p>
          <a:p>
            <a:pPr lvl="2"/>
            <a:r>
              <a:rPr lang="en-US" dirty="0"/>
              <a:t>File-server provides interface for clients to store and retrieve files</a:t>
            </a:r>
          </a:p>
        </p:txBody>
      </p:sp>
      <p:pic>
        <p:nvPicPr>
          <p:cNvPr id="6" name="Picture 5">
            <a:extLst>
              <a:ext uri="{FF2B5EF4-FFF2-40B4-BE49-F238E27FC236}">
                <a16:creationId xmlns:a16="http://schemas.microsoft.com/office/drawing/2014/main" id="{7CA20282-9CAE-BA2E-7D92-2D7E65873009}"/>
              </a:ext>
            </a:extLst>
          </p:cNvPr>
          <p:cNvPicPr>
            <a:picLocks noChangeAspect="1"/>
          </p:cNvPicPr>
          <p:nvPr/>
        </p:nvPicPr>
        <p:blipFill>
          <a:blip r:embed="rId2"/>
          <a:stretch>
            <a:fillRect/>
          </a:stretch>
        </p:blipFill>
        <p:spPr>
          <a:xfrm>
            <a:off x="2562450" y="4512032"/>
            <a:ext cx="5640636" cy="1602954"/>
          </a:xfrm>
          <a:prstGeom prst="rect">
            <a:avLst/>
          </a:prstGeom>
        </p:spPr>
      </p:pic>
    </p:spTree>
    <p:extLst>
      <p:ext uri="{BB962C8B-B14F-4D97-AF65-F5344CB8AC3E}">
        <p14:creationId xmlns:p14="http://schemas.microsoft.com/office/powerpoint/2010/main" val="3586405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3660-ED3A-37A4-D545-03CEA9FB631C}"/>
              </a:ext>
            </a:extLst>
          </p:cNvPr>
          <p:cNvSpPr>
            <a:spLocks noGrp="1"/>
          </p:cNvSpPr>
          <p:nvPr>
            <p:ph type="title"/>
          </p:nvPr>
        </p:nvSpPr>
        <p:spPr/>
        <p:txBody>
          <a:bodyPr>
            <a:normAutofit fontScale="90000"/>
          </a:bodyPr>
          <a:lstStyle/>
          <a:p>
            <a:r>
              <a:rPr lang="en-US" dirty="0"/>
              <a:t>Peer-to-Peer Computing</a:t>
            </a:r>
          </a:p>
        </p:txBody>
      </p:sp>
      <p:sp>
        <p:nvSpPr>
          <p:cNvPr id="3" name="Text Placeholder 2">
            <a:extLst>
              <a:ext uri="{FF2B5EF4-FFF2-40B4-BE49-F238E27FC236}">
                <a16:creationId xmlns:a16="http://schemas.microsoft.com/office/drawing/2014/main" id="{4E77F9EB-FFEF-571E-DDE2-957526445BB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5484922-449F-7C24-DCBA-28C37B69186D}"/>
              </a:ext>
            </a:extLst>
          </p:cNvPr>
          <p:cNvSpPr>
            <a:spLocks noGrp="1"/>
          </p:cNvSpPr>
          <p:nvPr>
            <p:ph idx="1"/>
          </p:nvPr>
        </p:nvSpPr>
        <p:spPr>
          <a:xfrm>
            <a:off x="1054608" y="2666446"/>
            <a:ext cx="9736231" cy="3726120"/>
          </a:xfrm>
        </p:spPr>
        <p:txBody>
          <a:bodyPr>
            <a:normAutofit/>
          </a:bodyPr>
          <a:lstStyle/>
          <a:p>
            <a:r>
              <a:rPr lang="en-US" dirty="0"/>
              <a:t>Another model of distributed system</a:t>
            </a:r>
          </a:p>
          <a:p>
            <a:r>
              <a:rPr lang="en-US" dirty="0"/>
              <a:t>P2P does not distinguish clients and servers</a:t>
            </a:r>
          </a:p>
          <a:p>
            <a:pPr lvl="1"/>
            <a:r>
              <a:rPr lang="en-US" dirty="0"/>
              <a:t> Instead all nodes are considered peers</a:t>
            </a:r>
          </a:p>
          <a:p>
            <a:pPr lvl="1"/>
            <a:r>
              <a:rPr lang="en-US" dirty="0"/>
              <a:t>May each act as client, server or both</a:t>
            </a:r>
          </a:p>
          <a:p>
            <a:pPr lvl="1"/>
            <a:r>
              <a:rPr lang="en-US" dirty="0"/>
              <a:t> Node must join P2P network</a:t>
            </a:r>
          </a:p>
          <a:p>
            <a:pPr lvl="2"/>
            <a:r>
              <a:rPr lang="en-US" dirty="0"/>
              <a:t>Registers its service with central lookup service on network, or</a:t>
            </a:r>
          </a:p>
          <a:p>
            <a:pPr lvl="2"/>
            <a:r>
              <a:rPr lang="en-US" dirty="0"/>
              <a:t>Broadcast request for service and respond to requests for service via a discovery protocol</a:t>
            </a:r>
          </a:p>
          <a:p>
            <a:pPr lvl="1"/>
            <a:r>
              <a:rPr lang="en-US" dirty="0"/>
              <a:t>Examples include Napster and Gnutella</a:t>
            </a:r>
          </a:p>
        </p:txBody>
      </p:sp>
    </p:spTree>
    <p:extLst>
      <p:ext uri="{BB962C8B-B14F-4D97-AF65-F5344CB8AC3E}">
        <p14:creationId xmlns:p14="http://schemas.microsoft.com/office/powerpoint/2010/main" val="30346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9FCE24F-149C-6544-BCD7-6B861B742346}"/>
              </a:ext>
            </a:extLst>
          </p:cNvPr>
          <p:cNvSpPr>
            <a:spLocks noGrp="1"/>
          </p:cNvSpPr>
          <p:nvPr>
            <p:ph type="title"/>
          </p:nvPr>
        </p:nvSpPr>
        <p:spPr/>
        <p:txBody>
          <a:bodyPr>
            <a:normAutofit fontScale="90000"/>
          </a:bodyPr>
          <a:lstStyle/>
          <a:p>
            <a:r>
              <a:rPr lang="fi-FI" dirty="0" err="1"/>
              <a:t>What</a:t>
            </a:r>
            <a:r>
              <a:rPr lang="fi-FI" dirty="0"/>
              <a:t> is An </a:t>
            </a:r>
            <a:r>
              <a:rPr lang="fi-FI" dirty="0" err="1"/>
              <a:t>OPErATING</a:t>
            </a:r>
            <a:r>
              <a:rPr lang="fi-FI" dirty="0"/>
              <a:t> SYSTEM</a:t>
            </a:r>
          </a:p>
        </p:txBody>
      </p:sp>
      <p:sp>
        <p:nvSpPr>
          <p:cNvPr id="3" name="Tekstin paikkamerkki 2">
            <a:extLst>
              <a:ext uri="{FF2B5EF4-FFF2-40B4-BE49-F238E27FC236}">
                <a16:creationId xmlns:a16="http://schemas.microsoft.com/office/drawing/2014/main" id="{5C94B836-D38B-7447-84D1-A1FD724ED82F}"/>
              </a:ext>
            </a:extLst>
          </p:cNvPr>
          <p:cNvSpPr>
            <a:spLocks noGrp="1"/>
          </p:cNvSpPr>
          <p:nvPr>
            <p:ph type="body" sz="quarter" idx="4294967295"/>
          </p:nvPr>
        </p:nvSpPr>
        <p:spPr>
          <a:xfrm>
            <a:off x="897031" y="2590814"/>
            <a:ext cx="9710105" cy="3647907"/>
          </a:xfrm>
        </p:spPr>
        <p:txBody>
          <a:bodyPr>
            <a:normAutofit/>
          </a:bodyPr>
          <a:lstStyle/>
          <a:p>
            <a:pPr algn="l"/>
            <a:r>
              <a:rPr lang="en-US" sz="2400" dirty="0">
                <a:latin typeface="Arial" panose="020B0604020202020204" pitchFamily="34" charset="0"/>
              </a:rPr>
              <a:t> First thing that comes to your mind when you here “Operating System”</a:t>
            </a:r>
          </a:p>
          <a:p>
            <a:pPr algn="l"/>
            <a:r>
              <a:rPr lang="en-US" sz="2400" dirty="0">
                <a:latin typeface="Arial" panose="020B0604020202020204" pitchFamily="34" charset="0"/>
              </a:rPr>
              <a:t> System software that acts as an interface b/w user and computer</a:t>
            </a:r>
          </a:p>
          <a:p>
            <a:pPr algn="l"/>
            <a:r>
              <a:rPr lang="en-US" sz="2400" b="0" i="0" u="none" strike="noStrike" baseline="0" dirty="0">
                <a:latin typeface="Arial" panose="020B0604020202020204" pitchFamily="34" charset="0"/>
              </a:rPr>
              <a:t> What is </a:t>
            </a:r>
            <a:r>
              <a:rPr lang="en-US" sz="2400" dirty="0">
                <a:latin typeface="Arial" panose="020B0604020202020204" pitchFamily="34" charset="0"/>
              </a:rPr>
              <a:t>S</a:t>
            </a:r>
            <a:r>
              <a:rPr lang="en-US" sz="2400" b="0" i="0" u="none" strike="noStrike" baseline="0" dirty="0">
                <a:latin typeface="Arial" panose="020B0604020202020204" pitchFamily="34" charset="0"/>
              </a:rPr>
              <a:t>ystem </a:t>
            </a:r>
            <a:r>
              <a:rPr lang="en-US" sz="2400" dirty="0">
                <a:latin typeface="Arial" panose="020B0604020202020204" pitchFamily="34" charset="0"/>
              </a:rPr>
              <a:t>S</a:t>
            </a:r>
            <a:r>
              <a:rPr lang="en-US" sz="2400" b="0" i="0" u="none" strike="noStrike" baseline="0" dirty="0">
                <a:latin typeface="Arial" panose="020B0604020202020204" pitchFamily="34" charset="0"/>
              </a:rPr>
              <a:t>oftware? </a:t>
            </a:r>
          </a:p>
          <a:p>
            <a:pPr lvl="1"/>
            <a:r>
              <a:rPr lang="en-US" sz="2100" dirty="0">
                <a:latin typeface="Arial" panose="020B0604020202020204" pitchFamily="34" charset="0"/>
              </a:rPr>
              <a:t>A software that manages the resources of the system (device)</a:t>
            </a:r>
          </a:p>
          <a:p>
            <a:r>
              <a:rPr lang="en-US" sz="2400" dirty="0">
                <a:latin typeface="Arial" panose="020B0604020202020204" pitchFamily="34" charset="0"/>
              </a:rPr>
              <a:t> What are the resources of the system (laptop)</a:t>
            </a:r>
          </a:p>
          <a:p>
            <a:pPr lvl="1"/>
            <a:r>
              <a:rPr lang="en-US" sz="2100" dirty="0">
                <a:latin typeface="Arial" panose="020B0604020202020204" pitchFamily="34" charset="0"/>
              </a:rPr>
              <a:t>Processor, Memory, I/O devices, </a:t>
            </a:r>
            <a:r>
              <a:rPr lang="en-US" sz="2100" dirty="0" err="1">
                <a:latin typeface="Arial" panose="020B0604020202020204" pitchFamily="34" charset="0"/>
              </a:rPr>
              <a:t>etc</a:t>
            </a:r>
            <a:endParaRPr lang="en-US" sz="2100" dirty="0">
              <a:latin typeface="Arial" panose="020B0604020202020204" pitchFamily="34" charset="0"/>
            </a:endParaRPr>
          </a:p>
          <a:p>
            <a:pPr marL="0" indent="0">
              <a:buNone/>
            </a:pPr>
            <a:endParaRPr lang="en-US" sz="2400" dirty="0">
              <a:latin typeface="Arial" panose="020B0604020202020204" pitchFamily="34" charset="0"/>
            </a:endParaRPr>
          </a:p>
        </p:txBody>
      </p:sp>
      <p:sp>
        <p:nvSpPr>
          <p:cNvPr id="4" name="TextBox 3">
            <a:extLst>
              <a:ext uri="{FF2B5EF4-FFF2-40B4-BE49-F238E27FC236}">
                <a16:creationId xmlns:a16="http://schemas.microsoft.com/office/drawing/2014/main" id="{AFA13BDD-D798-EF87-3A28-8BC212B6784E}"/>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60723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A060-9398-C380-2A79-0F88B809E2A9}"/>
              </a:ext>
            </a:extLst>
          </p:cNvPr>
          <p:cNvSpPr>
            <a:spLocks noGrp="1"/>
          </p:cNvSpPr>
          <p:nvPr>
            <p:ph type="title"/>
          </p:nvPr>
        </p:nvSpPr>
        <p:spPr/>
        <p:txBody>
          <a:bodyPr>
            <a:normAutofit fontScale="90000"/>
          </a:bodyPr>
          <a:lstStyle/>
          <a:p>
            <a:r>
              <a:rPr lang="en-US" dirty="0"/>
              <a:t>Web-Based Computing</a:t>
            </a:r>
          </a:p>
        </p:txBody>
      </p:sp>
      <p:sp>
        <p:nvSpPr>
          <p:cNvPr id="3" name="Text Placeholder 2">
            <a:extLst>
              <a:ext uri="{FF2B5EF4-FFF2-40B4-BE49-F238E27FC236}">
                <a16:creationId xmlns:a16="http://schemas.microsoft.com/office/drawing/2014/main" id="{29C24289-4445-D8C9-BC18-4B07693D5DB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36FF2D9-82E0-3673-32F4-419B2D350336}"/>
              </a:ext>
            </a:extLst>
          </p:cNvPr>
          <p:cNvSpPr>
            <a:spLocks noGrp="1"/>
          </p:cNvSpPr>
          <p:nvPr>
            <p:ph idx="1"/>
          </p:nvPr>
        </p:nvSpPr>
        <p:spPr>
          <a:xfrm>
            <a:off x="771144" y="2516657"/>
            <a:ext cx="9736231" cy="3726120"/>
          </a:xfrm>
        </p:spPr>
        <p:txBody>
          <a:bodyPr>
            <a:normAutofit/>
          </a:bodyPr>
          <a:lstStyle/>
          <a:p>
            <a:r>
              <a:rPr lang="en-US" dirty="0"/>
              <a:t> Web has become ubiquitous</a:t>
            </a:r>
          </a:p>
          <a:p>
            <a:r>
              <a:rPr lang="en-US" dirty="0"/>
              <a:t> PCs most prevalent devices</a:t>
            </a:r>
          </a:p>
          <a:p>
            <a:r>
              <a:rPr lang="en-US" dirty="0"/>
              <a:t>More devices becoming networked to allow web access</a:t>
            </a:r>
          </a:p>
          <a:p>
            <a:r>
              <a:rPr lang="en-US" dirty="0"/>
              <a:t>New category of devices to manage web traffic among similar servers: load balancers</a:t>
            </a:r>
          </a:p>
          <a:p>
            <a:r>
              <a:rPr lang="en-US" dirty="0"/>
              <a:t>Use of operating systems like Windows 95, client-side, have evolved into Linux and Windows XP, which can be clients and servers</a:t>
            </a:r>
          </a:p>
          <a:p>
            <a:r>
              <a:rPr lang="en-US"/>
              <a:t>Web </a:t>
            </a:r>
            <a:r>
              <a:rPr lang="en-US" dirty="0"/>
              <a:t>based office software! http://Docs.google.com</a:t>
            </a:r>
          </a:p>
        </p:txBody>
      </p:sp>
    </p:spTree>
    <p:extLst>
      <p:ext uri="{BB962C8B-B14F-4D97-AF65-F5344CB8AC3E}">
        <p14:creationId xmlns:p14="http://schemas.microsoft.com/office/powerpoint/2010/main" val="415745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BCAA-DD3E-F916-4FDD-43EC10869106}"/>
              </a:ext>
            </a:extLst>
          </p:cNvPr>
          <p:cNvSpPr>
            <a:spLocks noGrp="1"/>
          </p:cNvSpPr>
          <p:nvPr>
            <p:ph type="title"/>
          </p:nvPr>
        </p:nvSpPr>
        <p:spPr/>
        <p:txBody>
          <a:bodyPr>
            <a:normAutofit fontScale="90000"/>
          </a:bodyPr>
          <a:lstStyle/>
          <a:p>
            <a:r>
              <a:rPr lang="en-US" dirty="0"/>
              <a:t>Why Do YOU NEED OPERATING SYSTEM</a:t>
            </a:r>
          </a:p>
        </p:txBody>
      </p:sp>
      <p:sp>
        <p:nvSpPr>
          <p:cNvPr id="3" name="Text Placeholder 2">
            <a:extLst>
              <a:ext uri="{FF2B5EF4-FFF2-40B4-BE49-F238E27FC236}">
                <a16:creationId xmlns:a16="http://schemas.microsoft.com/office/drawing/2014/main" id="{DF7B6AF8-F127-A7EB-A5B1-2F3173382C3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95163CC-A93A-1360-72CF-DADCD33E8C54}"/>
              </a:ext>
            </a:extLst>
          </p:cNvPr>
          <p:cNvSpPr>
            <a:spLocks noGrp="1"/>
          </p:cNvSpPr>
          <p:nvPr>
            <p:ph idx="1"/>
          </p:nvPr>
        </p:nvSpPr>
        <p:spPr>
          <a:xfrm>
            <a:off x="1057275" y="2516276"/>
            <a:ext cx="9736231" cy="3726120"/>
          </a:xfrm>
        </p:spPr>
        <p:txBody>
          <a:bodyPr/>
          <a:lstStyle/>
          <a:p>
            <a:r>
              <a:rPr lang="en-US" dirty="0"/>
              <a:t>Goals of the Operating Systems:</a:t>
            </a:r>
          </a:p>
          <a:p>
            <a:pPr lvl="1"/>
            <a:r>
              <a:rPr lang="en-US" sz="1800" dirty="0">
                <a:latin typeface="Helvetica" panose="020B0604020202020204" pitchFamily="34" charset="0"/>
              </a:rPr>
              <a:t>Provide resources to execute users’ program</a:t>
            </a:r>
          </a:p>
          <a:p>
            <a:pPr lvl="1"/>
            <a:r>
              <a:rPr lang="en-US" sz="1800" b="0" i="0" u="none" strike="noStrike" baseline="0" dirty="0">
                <a:latin typeface="Helvetica" panose="020B0604020202020204" pitchFamily="34" charset="0"/>
              </a:rPr>
              <a:t>Use the hardware in an efficient manner</a:t>
            </a:r>
          </a:p>
          <a:p>
            <a:pPr lvl="1"/>
            <a:r>
              <a:rPr lang="en-US" sz="1800" b="0" i="0" u="none" strike="noStrike" baseline="0" dirty="0">
                <a:latin typeface="Helvetica" panose="020B0604020202020204" pitchFamily="34" charset="0"/>
              </a:rPr>
              <a:t>Make the system convenient to use</a:t>
            </a:r>
          </a:p>
          <a:p>
            <a:pPr lvl="1"/>
            <a:endParaRPr lang="en-US" sz="1800" b="0" i="0" u="none" strike="noStrike" baseline="0" dirty="0">
              <a:latin typeface="Helvetica" panose="020B0604020202020204" pitchFamily="34" charset="0"/>
            </a:endParaRPr>
          </a:p>
          <a:p>
            <a:pPr marL="0" indent="0">
              <a:buNone/>
            </a:pPr>
            <a:endParaRPr lang="en-US" dirty="0"/>
          </a:p>
        </p:txBody>
      </p:sp>
      <p:sp>
        <p:nvSpPr>
          <p:cNvPr id="5" name="TextBox 4">
            <a:extLst>
              <a:ext uri="{FF2B5EF4-FFF2-40B4-BE49-F238E27FC236}">
                <a16:creationId xmlns:a16="http://schemas.microsoft.com/office/drawing/2014/main" id="{45621357-65DF-E493-C660-EF25B47BA3BB}"/>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66536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FA7E-4F03-EFB4-67A0-121654C6150F}"/>
              </a:ext>
            </a:extLst>
          </p:cNvPr>
          <p:cNvSpPr>
            <a:spLocks noGrp="1"/>
          </p:cNvSpPr>
          <p:nvPr>
            <p:ph type="title"/>
          </p:nvPr>
        </p:nvSpPr>
        <p:spPr/>
        <p:txBody>
          <a:bodyPr>
            <a:normAutofit fontScale="90000"/>
          </a:bodyPr>
          <a:lstStyle/>
          <a:p>
            <a:r>
              <a:rPr lang="en-US" dirty="0"/>
              <a:t>COMPONENTS of Operating Systems</a:t>
            </a:r>
          </a:p>
        </p:txBody>
      </p:sp>
      <p:sp>
        <p:nvSpPr>
          <p:cNvPr id="3" name="Text Placeholder 2">
            <a:extLst>
              <a:ext uri="{FF2B5EF4-FFF2-40B4-BE49-F238E27FC236}">
                <a16:creationId xmlns:a16="http://schemas.microsoft.com/office/drawing/2014/main" id="{0838A3C6-4428-529A-9139-36A7C7D2D18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AB237A22-8B21-9EB2-4393-AE66A97A3709}"/>
              </a:ext>
            </a:extLst>
          </p:cNvPr>
          <p:cNvPicPr>
            <a:picLocks noChangeAspect="1"/>
          </p:cNvPicPr>
          <p:nvPr/>
        </p:nvPicPr>
        <p:blipFill>
          <a:blip r:embed="rId3"/>
          <a:stretch>
            <a:fillRect/>
          </a:stretch>
        </p:blipFill>
        <p:spPr>
          <a:xfrm>
            <a:off x="2959388" y="2438046"/>
            <a:ext cx="4713286" cy="3578523"/>
          </a:xfrm>
          <a:prstGeom prst="rect">
            <a:avLst/>
          </a:prstGeom>
        </p:spPr>
      </p:pic>
      <p:sp>
        <p:nvSpPr>
          <p:cNvPr id="8" name="TextBox 7">
            <a:extLst>
              <a:ext uri="{FF2B5EF4-FFF2-40B4-BE49-F238E27FC236}">
                <a16:creationId xmlns:a16="http://schemas.microsoft.com/office/drawing/2014/main" id="{F0112EB3-C49E-0C8C-FBAC-E30B1C64ADB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305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8D8B-F119-1F33-F88A-CA5BA200863E}"/>
              </a:ext>
            </a:extLst>
          </p:cNvPr>
          <p:cNvSpPr>
            <a:spLocks noGrp="1"/>
          </p:cNvSpPr>
          <p:nvPr>
            <p:ph type="title"/>
          </p:nvPr>
        </p:nvSpPr>
        <p:spPr/>
        <p:txBody>
          <a:bodyPr/>
          <a:lstStyle/>
          <a:p>
            <a:r>
              <a:rPr lang="en-US" sz="1800" b="1" i="0" u="none" strike="noStrike" baseline="0" dirty="0">
                <a:latin typeface="Helvetica-Bold"/>
              </a:rPr>
              <a:t>How hard each component has evolved!</a:t>
            </a:r>
            <a:endParaRPr lang="en-US" dirty="0"/>
          </a:p>
        </p:txBody>
      </p:sp>
      <p:sp>
        <p:nvSpPr>
          <p:cNvPr id="3" name="Text Placeholder 2">
            <a:extLst>
              <a:ext uri="{FF2B5EF4-FFF2-40B4-BE49-F238E27FC236}">
                <a16:creationId xmlns:a16="http://schemas.microsoft.com/office/drawing/2014/main" id="{C823B6E6-8D83-619D-EEAA-DB4CC5AAF2FD}"/>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1EB7150E-F8BD-7B29-649D-E50D61E7B3E1}"/>
              </a:ext>
            </a:extLst>
          </p:cNvPr>
          <p:cNvSpPr txBox="1"/>
          <p:nvPr/>
        </p:nvSpPr>
        <p:spPr>
          <a:xfrm>
            <a:off x="2566307" y="6173239"/>
            <a:ext cx="6098720" cy="369332"/>
          </a:xfrm>
          <a:prstGeom prst="rect">
            <a:avLst/>
          </a:prstGeom>
          <a:noFill/>
        </p:spPr>
        <p:txBody>
          <a:bodyPr wrap="square">
            <a:spAutoFit/>
          </a:bodyPr>
          <a:lstStyle/>
          <a:p>
            <a:pPr algn="ctr"/>
            <a:r>
              <a:rPr lang="en-US" sz="1800" b="1" i="0" u="none" strike="noStrike" baseline="0" dirty="0">
                <a:latin typeface="Helvetica-Bold"/>
              </a:rPr>
              <a:t>WISC computer developed by Univ of Wisconsin</a:t>
            </a:r>
            <a:endParaRPr lang="en-US" dirty="0"/>
          </a:p>
        </p:txBody>
      </p:sp>
      <p:pic>
        <p:nvPicPr>
          <p:cNvPr id="8" name="Picture 7">
            <a:extLst>
              <a:ext uri="{FF2B5EF4-FFF2-40B4-BE49-F238E27FC236}">
                <a16:creationId xmlns:a16="http://schemas.microsoft.com/office/drawing/2014/main" id="{7E201CEA-B437-D829-CC6A-DBDF6417D62D}"/>
              </a:ext>
            </a:extLst>
          </p:cNvPr>
          <p:cNvPicPr>
            <a:picLocks noChangeAspect="1"/>
          </p:cNvPicPr>
          <p:nvPr/>
        </p:nvPicPr>
        <p:blipFill>
          <a:blip r:embed="rId3"/>
          <a:stretch>
            <a:fillRect/>
          </a:stretch>
        </p:blipFill>
        <p:spPr>
          <a:xfrm>
            <a:off x="3012874" y="2328495"/>
            <a:ext cx="5072235" cy="3804176"/>
          </a:xfrm>
          <a:prstGeom prst="rect">
            <a:avLst/>
          </a:prstGeom>
        </p:spPr>
      </p:pic>
      <p:sp>
        <p:nvSpPr>
          <p:cNvPr id="9" name="TextBox 8">
            <a:extLst>
              <a:ext uri="{FF2B5EF4-FFF2-40B4-BE49-F238E27FC236}">
                <a16:creationId xmlns:a16="http://schemas.microsoft.com/office/drawing/2014/main" id="{528FC0F3-40D9-970D-3AD6-2A186EBEA306}"/>
              </a:ext>
            </a:extLst>
          </p:cNvPr>
          <p:cNvSpPr txBox="1"/>
          <p:nvPr/>
        </p:nvSpPr>
        <p:spPr>
          <a:xfrm>
            <a:off x="0" y="656778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931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A1CD9B-925E-493F-F513-ADFAD5B64DD3}"/>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66AB7AB8-AF7D-7341-2525-01581074F405}"/>
              </a:ext>
            </a:extLst>
          </p:cNvPr>
          <p:cNvPicPr>
            <a:picLocks noChangeAspect="1"/>
          </p:cNvPicPr>
          <p:nvPr/>
        </p:nvPicPr>
        <p:blipFill>
          <a:blip r:embed="rId2"/>
          <a:stretch>
            <a:fillRect/>
          </a:stretch>
        </p:blipFill>
        <p:spPr>
          <a:xfrm>
            <a:off x="3137053" y="1852056"/>
            <a:ext cx="5606897" cy="4205172"/>
          </a:xfrm>
          <a:prstGeom prst="rect">
            <a:avLst/>
          </a:prstGeom>
        </p:spPr>
      </p:pic>
      <p:sp>
        <p:nvSpPr>
          <p:cNvPr id="7" name="TextBox 6">
            <a:extLst>
              <a:ext uri="{FF2B5EF4-FFF2-40B4-BE49-F238E27FC236}">
                <a16:creationId xmlns:a16="http://schemas.microsoft.com/office/drawing/2014/main" id="{5A6E201B-FD10-AA6B-A268-F74EEE4C9C7A}"/>
              </a:ext>
            </a:extLst>
          </p:cNvPr>
          <p:cNvSpPr txBox="1"/>
          <p:nvPr/>
        </p:nvSpPr>
        <p:spPr>
          <a:xfrm>
            <a:off x="2237317" y="5921456"/>
            <a:ext cx="7406368" cy="646331"/>
          </a:xfrm>
          <a:prstGeom prst="rect">
            <a:avLst/>
          </a:prstGeom>
          <a:noFill/>
        </p:spPr>
        <p:txBody>
          <a:bodyPr wrap="square">
            <a:spAutoFit/>
          </a:bodyPr>
          <a:lstStyle/>
          <a:p>
            <a:pPr algn="ctr"/>
            <a:r>
              <a:rPr lang="en-US" sz="1800" b="1" i="0" u="none" strike="noStrike" baseline="0" dirty="0">
                <a:latin typeface="Helvetica-Bold"/>
              </a:rPr>
              <a:t>The Logic Module used by Apollo guidance computer, putting a</a:t>
            </a:r>
          </a:p>
          <a:p>
            <a:pPr algn="ctr"/>
            <a:r>
              <a:rPr lang="en-US" sz="1800" b="1" i="0" u="none" strike="noStrike" baseline="0" dirty="0">
                <a:latin typeface="Helvetica-Bold"/>
              </a:rPr>
              <a:t>Man on the moon with a computer that had 36KB of memory</a:t>
            </a:r>
            <a:endParaRPr lang="en-US" dirty="0"/>
          </a:p>
        </p:txBody>
      </p:sp>
      <p:sp>
        <p:nvSpPr>
          <p:cNvPr id="9" name="TextBox 8">
            <a:extLst>
              <a:ext uri="{FF2B5EF4-FFF2-40B4-BE49-F238E27FC236}">
                <a16:creationId xmlns:a16="http://schemas.microsoft.com/office/drawing/2014/main" id="{4B0930FB-67E7-7D9C-9365-55550CA6A47B}"/>
              </a:ext>
            </a:extLst>
          </p:cNvPr>
          <p:cNvSpPr txBox="1"/>
          <p:nvPr/>
        </p:nvSpPr>
        <p:spPr>
          <a:xfrm>
            <a:off x="0" y="656778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71888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F814-A46F-BDBE-B8CA-05954775429E}"/>
              </a:ext>
            </a:extLst>
          </p:cNvPr>
          <p:cNvSpPr>
            <a:spLocks noGrp="1"/>
          </p:cNvSpPr>
          <p:nvPr>
            <p:ph type="title"/>
          </p:nvPr>
        </p:nvSpPr>
        <p:spPr/>
        <p:txBody>
          <a:bodyPr>
            <a:noAutofit/>
          </a:bodyPr>
          <a:lstStyle/>
          <a:p>
            <a:r>
              <a:rPr lang="en-US" sz="2800" b="1" i="0" u="none" strike="noStrike" baseline="0" dirty="0">
                <a:latin typeface="Helvetica-Bold"/>
              </a:rPr>
              <a:t>Operating System Definition</a:t>
            </a:r>
            <a:endParaRPr lang="en-US" sz="2800" dirty="0"/>
          </a:p>
        </p:txBody>
      </p:sp>
      <p:sp>
        <p:nvSpPr>
          <p:cNvPr id="3" name="Text Placeholder 2">
            <a:extLst>
              <a:ext uri="{FF2B5EF4-FFF2-40B4-BE49-F238E27FC236}">
                <a16:creationId xmlns:a16="http://schemas.microsoft.com/office/drawing/2014/main" id="{B6193847-D7B8-1659-D390-E72B66B9A17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F0F7622-9F9A-B424-FC85-45CF62730C0F}"/>
              </a:ext>
            </a:extLst>
          </p:cNvPr>
          <p:cNvSpPr>
            <a:spLocks noGrp="1"/>
          </p:cNvSpPr>
          <p:nvPr>
            <p:ph idx="1"/>
          </p:nvPr>
        </p:nvSpPr>
        <p:spPr>
          <a:xfrm>
            <a:off x="1000125" y="2666446"/>
            <a:ext cx="9736231" cy="2324654"/>
          </a:xfrm>
        </p:spPr>
        <p:txBody>
          <a:bodyPr/>
          <a:lstStyle/>
          <a:p>
            <a:r>
              <a:rPr lang="en-US" dirty="0"/>
              <a:t>OS is a resource allocator</a:t>
            </a:r>
          </a:p>
          <a:p>
            <a:pPr marL="457200" lvl="1" indent="0">
              <a:buNone/>
            </a:pPr>
            <a:r>
              <a:rPr lang="en-US" dirty="0"/>
              <a:t>● Manages all resources</a:t>
            </a:r>
          </a:p>
          <a:p>
            <a:pPr marL="457200" lvl="1" indent="0">
              <a:buNone/>
            </a:pPr>
            <a:r>
              <a:rPr lang="en-US" dirty="0"/>
              <a:t>● Decides between conflicting requests for efficient and fair resource use</a:t>
            </a:r>
          </a:p>
          <a:p>
            <a:r>
              <a:rPr lang="en-US" dirty="0"/>
              <a:t>OS is a control program</a:t>
            </a:r>
          </a:p>
          <a:p>
            <a:pPr marL="457200" lvl="1" indent="0">
              <a:buNone/>
            </a:pPr>
            <a:r>
              <a:rPr lang="en-US" dirty="0"/>
              <a:t>● Controls execution of programs to prevent errors and improper use of the computer</a:t>
            </a:r>
          </a:p>
        </p:txBody>
      </p:sp>
      <p:sp>
        <p:nvSpPr>
          <p:cNvPr id="5" name="TextBox 4">
            <a:extLst>
              <a:ext uri="{FF2B5EF4-FFF2-40B4-BE49-F238E27FC236}">
                <a16:creationId xmlns:a16="http://schemas.microsoft.com/office/drawing/2014/main" id="{56E0C443-D4CB-2739-B376-F69446B9371D}"/>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464581274"/>
      </p:ext>
    </p:extLst>
  </p:cSld>
  <p:clrMapOvr>
    <a:masterClrMapping/>
  </p:clrMapOvr>
</p:sld>
</file>

<file path=ppt/theme/theme1.xml><?xml version="1.0" encoding="utf-8"?>
<a:theme xmlns:a="http://schemas.openxmlformats.org/drawingml/2006/main" name="LUT Presentation | Black">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94C148EB-1700-438C-97DB-80793ADC5758}"/>
    </a:ext>
  </a:extLst>
</a:theme>
</file>

<file path=ppt/theme/theme2.xml><?xml version="1.0" encoding="utf-8"?>
<a:theme xmlns:a="http://schemas.openxmlformats.org/drawingml/2006/main" name="LUT Presentation | White">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6FFE5EE5-14DD-47D0-813D-4807160FA8B7}"/>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6A5C268623F53441932BA0B643D4115F" ma:contentTypeVersion="2" ma:contentTypeDescription="Luo uusi asiakirja." ma:contentTypeScope="" ma:versionID="2a2753fcebc1ff575a6239514a090641">
  <xsd:schema xmlns:xsd="http://www.w3.org/2001/XMLSchema" xmlns:xs="http://www.w3.org/2001/XMLSchema" xmlns:p="http://schemas.microsoft.com/office/2006/metadata/properties" xmlns:ns2="fece2b72-ed09-42e9-887c-388ec6ef01d6" targetNamespace="http://schemas.microsoft.com/office/2006/metadata/properties" ma:root="true" ma:fieldsID="c15ea8a20c0b7aed2f88609a738ea943" ns2:_="">
    <xsd:import namespace="fece2b72-ed09-42e9-887c-388ec6ef01d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e2b72-ed09-42e9-887c-388ec6ef01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B88D16-BC85-4E80-A275-227B78282A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ce2b72-ed09-42e9-887c-388ec6ef01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78189D-FE94-4C3C-BE92-5921C6E5D051}">
  <ds:schemaRefs>
    <ds:schemaRef ds:uri="http://purl.org/dc/elements/1.1/"/>
    <ds:schemaRef ds:uri="http://schemas.microsoft.com/office/infopath/2007/PartnerControls"/>
    <ds:schemaRef ds:uri="http://www.w3.org/XML/1998/namespace"/>
    <ds:schemaRef ds:uri="fece2b72-ed09-42e9-887c-388ec6ef01d6"/>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BD8187B-65EB-4AA9-89E6-C310C8DBED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LUT-ppt-template</Template>
  <TotalTime>4722</TotalTime>
  <Words>3486</Words>
  <Application>Microsoft Office PowerPoint</Application>
  <PresentationFormat>Widescreen</PresentationFormat>
  <Paragraphs>317</Paragraphs>
  <Slides>40</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Calibri</vt:lpstr>
      <vt:lpstr>Helvetica</vt:lpstr>
      <vt:lpstr>Helvetica-Bold</vt:lpstr>
      <vt:lpstr>Linux Libertine</vt:lpstr>
      <vt:lpstr>NimbusRomNo9L-Regu</vt:lpstr>
      <vt:lpstr>Palatino-Bold</vt:lpstr>
      <vt:lpstr>Palatino-BoldItalic</vt:lpstr>
      <vt:lpstr>Palatino-Roman</vt:lpstr>
      <vt:lpstr>Wingdings</vt:lpstr>
      <vt:lpstr>LUT Presentation | Black</vt:lpstr>
      <vt:lpstr>LUT Presentation | White</vt:lpstr>
      <vt:lpstr>PowerPoint Presentation</vt:lpstr>
      <vt:lpstr>Operating SYSTEMS aND  Systems Programming   (CT30A3370) 6 credits</vt:lpstr>
      <vt:lpstr>INTRODUCTION TO OPERATING SYSTEM AND COMPUTER ARCHITECTURE</vt:lpstr>
      <vt:lpstr>What is An OPErATING SYSTEM</vt:lpstr>
      <vt:lpstr>Why Do YOU NEED OPERATING SYSTEM</vt:lpstr>
      <vt:lpstr>COMPONENTS of Operating Systems</vt:lpstr>
      <vt:lpstr>How hard each component has evolved!</vt:lpstr>
      <vt:lpstr>PowerPoint Presentation</vt:lpstr>
      <vt:lpstr>Operating System Definition</vt:lpstr>
      <vt:lpstr>Operating System Definition</vt:lpstr>
      <vt:lpstr>Computer Startup</vt:lpstr>
      <vt:lpstr>Computer System Organization</vt:lpstr>
      <vt:lpstr>Computer-System Operation</vt:lpstr>
      <vt:lpstr>Common Functions of Interrupts</vt:lpstr>
      <vt:lpstr>Interrupt Handling</vt:lpstr>
      <vt:lpstr>I/O Structure</vt:lpstr>
      <vt:lpstr>Device-STATUS Table</vt:lpstr>
      <vt:lpstr>Direct Memory Access Structure</vt:lpstr>
      <vt:lpstr>Storage structure</vt:lpstr>
      <vt:lpstr>Storage Hierarchy</vt:lpstr>
      <vt:lpstr>Storage-Device Hierarchy</vt:lpstr>
      <vt:lpstr>Caching</vt:lpstr>
      <vt:lpstr>Performance of Various Levels of Storage</vt:lpstr>
      <vt:lpstr>Migration of Integer A from Disk to Register</vt:lpstr>
      <vt:lpstr>Operating System Structure</vt:lpstr>
      <vt:lpstr>Memory Layout for Multiprogrammed System</vt:lpstr>
      <vt:lpstr>Operating-System Operations</vt:lpstr>
      <vt:lpstr>Transition from User to Kernel Mode</vt:lpstr>
      <vt:lpstr>Process Management</vt:lpstr>
      <vt:lpstr>Process Management Activities</vt:lpstr>
      <vt:lpstr>Memory Management</vt:lpstr>
      <vt:lpstr>Storage management</vt:lpstr>
      <vt:lpstr>Mass-Storage Management</vt:lpstr>
      <vt:lpstr>I/O systems</vt:lpstr>
      <vt:lpstr>Protection and security</vt:lpstr>
      <vt:lpstr>Computing environments</vt:lpstr>
      <vt:lpstr> Computing Environments (Cont.)</vt:lpstr>
      <vt:lpstr>Computing Environments (Cont.)</vt:lpstr>
      <vt:lpstr>Peer-to-Peer Computing</vt:lpstr>
      <vt:lpstr>Web-Based Computing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Marella</dc:creator>
  <cp:lastModifiedBy>Venkata Marella</cp:lastModifiedBy>
  <cp:revision>38</cp:revision>
  <dcterms:created xsi:type="dcterms:W3CDTF">2022-11-28T14:10:16Z</dcterms:created>
  <dcterms:modified xsi:type="dcterms:W3CDTF">2023-01-17T12:29:13Z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0x0101006A5C268623F53441932BA0B643D4115F</vt:lpwstr>
  </property>
  <property fmtid="{D5CDD505-2E9C-101B-9397-08002B2CF9AE}" pid="3" name="Kategoria">
    <vt:lpwstr>33;#Viestintä|9b02cd0d-b40d-4d4c-989a-ef466ae7331a</vt:lpwstr>
  </property>
  <property fmtid="{D5CDD505-2E9C-101B-9397-08002B2CF9AE}" pid="4" name="Dokumenttityyppi">
    <vt:lpwstr>30;#Esitys|a8b2bc3c-e21c-45b3-ac0d-1e4be550bc10</vt:lpwstr>
  </property>
</Properties>
</file>